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1"/>
  </p:notesMasterIdLst>
  <p:sldIdLst>
    <p:sldId id="453" r:id="rId4"/>
    <p:sldId id="392" r:id="rId5"/>
    <p:sldId id="452" r:id="rId6"/>
    <p:sldId id="393" r:id="rId7"/>
    <p:sldId id="394" r:id="rId8"/>
    <p:sldId id="395" r:id="rId9"/>
    <p:sldId id="396" r:id="rId10"/>
    <p:sldId id="397" r:id="rId11"/>
    <p:sldId id="398" r:id="rId12"/>
    <p:sldId id="437" r:id="rId13"/>
    <p:sldId id="399" r:id="rId14"/>
    <p:sldId id="400" r:id="rId15"/>
    <p:sldId id="401" r:id="rId16"/>
    <p:sldId id="404" r:id="rId17"/>
    <p:sldId id="405" r:id="rId18"/>
    <p:sldId id="408" r:id="rId19"/>
    <p:sldId id="409" r:id="rId20"/>
    <p:sldId id="410" r:id="rId21"/>
    <p:sldId id="411" r:id="rId22"/>
    <p:sldId id="412" r:id="rId23"/>
    <p:sldId id="413" r:id="rId24"/>
    <p:sldId id="414" r:id="rId25"/>
    <p:sldId id="416" r:id="rId26"/>
    <p:sldId id="417" r:id="rId27"/>
    <p:sldId id="418" r:id="rId28"/>
    <p:sldId id="420" r:id="rId29"/>
    <p:sldId id="421" r:id="rId30"/>
    <p:sldId id="422" r:id="rId31"/>
    <p:sldId id="424" r:id="rId32"/>
    <p:sldId id="426" r:id="rId33"/>
    <p:sldId id="427" r:id="rId34"/>
    <p:sldId id="429" r:id="rId35"/>
    <p:sldId id="430" r:id="rId36"/>
    <p:sldId id="284" r:id="rId37"/>
    <p:sldId id="285" r:id="rId38"/>
    <p:sldId id="433" r:id="rId39"/>
    <p:sldId id="467"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B7DBA-0BC8-40A5-AE03-46C905097F9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4EAB521-8447-4026-BB1F-649C1311A0DD}">
      <dgm:prSet phldrT="[Text]" custT="1"/>
      <dgm:spPr/>
      <dgm:t>
        <a:bodyPr/>
        <a:lstStyle/>
        <a:p>
          <a:r>
            <a:rPr lang="en-US" sz="1400" dirty="0" smtClean="0"/>
            <a:t>Departure Services</a:t>
          </a:r>
          <a:endParaRPr lang="en-US" sz="1400" dirty="0"/>
        </a:p>
      </dgm:t>
    </dgm:pt>
    <dgm:pt modelId="{BCC889B2-D8A7-494D-AD9C-A152BFD97B3C}" type="parTrans" cxnId="{C0330F0E-5EB8-4755-89C3-67B20C8B80F1}">
      <dgm:prSet/>
      <dgm:spPr/>
      <dgm:t>
        <a:bodyPr/>
        <a:lstStyle/>
        <a:p>
          <a:endParaRPr lang="en-US"/>
        </a:p>
      </dgm:t>
    </dgm:pt>
    <dgm:pt modelId="{0A5FF7A4-9F91-432B-A9C2-A3DA1C5524D5}" type="sibTrans" cxnId="{C0330F0E-5EB8-4755-89C3-67B20C8B80F1}">
      <dgm:prSet/>
      <dgm:spPr/>
      <dgm:t>
        <a:bodyPr/>
        <a:lstStyle/>
        <a:p>
          <a:endParaRPr lang="en-US" dirty="0"/>
        </a:p>
      </dgm:t>
    </dgm:pt>
    <dgm:pt modelId="{6E8B76F5-12BC-4E64-82BB-363FD7ABC498}">
      <dgm:prSet phldrT="[Text]" custT="1"/>
      <dgm:spPr/>
      <dgm:t>
        <a:bodyPr/>
        <a:lstStyle/>
        <a:p>
          <a:r>
            <a:rPr lang="en-US" sz="1400" dirty="0" smtClean="0"/>
            <a:t>Needs Assessment</a:t>
          </a:r>
          <a:endParaRPr lang="en-US" sz="1400" dirty="0"/>
        </a:p>
      </dgm:t>
    </dgm:pt>
    <dgm:pt modelId="{40E48FBF-B5D8-441C-AA25-16E2AAFE955C}" type="parTrans" cxnId="{2DAA2998-02BB-4392-9974-956B48644A86}">
      <dgm:prSet/>
      <dgm:spPr/>
      <dgm:t>
        <a:bodyPr/>
        <a:lstStyle/>
        <a:p>
          <a:endParaRPr lang="en-US"/>
        </a:p>
      </dgm:t>
    </dgm:pt>
    <dgm:pt modelId="{565DF36A-08B2-443B-BCAE-89C109FE51FF}" type="sibTrans" cxnId="{2DAA2998-02BB-4392-9974-956B48644A86}">
      <dgm:prSet/>
      <dgm:spPr/>
      <dgm:t>
        <a:bodyPr/>
        <a:lstStyle/>
        <a:p>
          <a:endParaRPr lang="en-US" dirty="0"/>
        </a:p>
      </dgm:t>
    </dgm:pt>
    <dgm:pt modelId="{9A6B0662-87E1-42AD-B989-28E74BF4ADF4}">
      <dgm:prSet phldrT="[Text]" custT="1"/>
      <dgm:spPr/>
      <dgm:t>
        <a:bodyPr/>
        <a:lstStyle/>
        <a:p>
          <a:r>
            <a:rPr lang="en-US" sz="1400" dirty="0" smtClean="0"/>
            <a:t>Preview Trip </a:t>
          </a:r>
          <a:endParaRPr lang="en-US" sz="1400" dirty="0"/>
        </a:p>
      </dgm:t>
    </dgm:pt>
    <dgm:pt modelId="{158E5403-1A00-4EF4-BCE1-F7738AAE16D3}" type="parTrans" cxnId="{82F29570-1F2D-4AF7-940E-8E4EFC05D8DF}">
      <dgm:prSet/>
      <dgm:spPr/>
      <dgm:t>
        <a:bodyPr/>
        <a:lstStyle/>
        <a:p>
          <a:endParaRPr lang="en-US"/>
        </a:p>
      </dgm:t>
    </dgm:pt>
    <dgm:pt modelId="{40560FC5-7CDF-4848-9712-EDFCDD515733}" type="sibTrans" cxnId="{82F29570-1F2D-4AF7-940E-8E4EFC05D8DF}">
      <dgm:prSet/>
      <dgm:spPr/>
      <dgm:t>
        <a:bodyPr/>
        <a:lstStyle/>
        <a:p>
          <a:endParaRPr lang="en-US" dirty="0"/>
        </a:p>
      </dgm:t>
    </dgm:pt>
    <dgm:pt modelId="{F1E776C2-302D-4408-B2D0-9578468BF8D3}">
      <dgm:prSet phldrT="[Text]" custT="1"/>
      <dgm:spPr/>
      <dgm:t>
        <a:bodyPr/>
        <a:lstStyle/>
        <a:p>
          <a:r>
            <a:rPr lang="en-US" sz="1400" dirty="0" smtClean="0"/>
            <a:t>Home and School Search</a:t>
          </a:r>
          <a:endParaRPr lang="en-US" sz="1400" dirty="0"/>
        </a:p>
      </dgm:t>
    </dgm:pt>
    <dgm:pt modelId="{F27D2705-C722-4259-B441-B1B4C451220E}" type="parTrans" cxnId="{9550926D-8D96-4209-BE5D-808BC68550D3}">
      <dgm:prSet/>
      <dgm:spPr/>
      <dgm:t>
        <a:bodyPr/>
        <a:lstStyle/>
        <a:p>
          <a:endParaRPr lang="en-US"/>
        </a:p>
      </dgm:t>
    </dgm:pt>
    <dgm:pt modelId="{4DF72B1E-1EBD-438E-95CB-06B1217575C0}" type="sibTrans" cxnId="{9550926D-8D96-4209-BE5D-808BC68550D3}">
      <dgm:prSet/>
      <dgm:spPr/>
      <dgm:t>
        <a:bodyPr/>
        <a:lstStyle/>
        <a:p>
          <a:endParaRPr lang="en-US" dirty="0"/>
        </a:p>
      </dgm:t>
    </dgm:pt>
    <dgm:pt modelId="{E31B0BE9-6277-4585-BEA1-F205E1052716}">
      <dgm:prSet phldrT="[Text]" custT="1"/>
      <dgm:spPr/>
      <dgm:t>
        <a:bodyPr/>
        <a:lstStyle/>
        <a:p>
          <a:r>
            <a:rPr lang="en-US" sz="1400" dirty="0" smtClean="0"/>
            <a:t>Area Orientation Tour</a:t>
          </a:r>
          <a:endParaRPr lang="en-US" sz="1400" dirty="0"/>
        </a:p>
      </dgm:t>
    </dgm:pt>
    <dgm:pt modelId="{61D08804-9982-426B-9084-28BA49554635}" type="parTrans" cxnId="{F6F3D5C8-8BFC-4511-BC16-A36700FD0D44}">
      <dgm:prSet/>
      <dgm:spPr/>
      <dgm:t>
        <a:bodyPr/>
        <a:lstStyle/>
        <a:p>
          <a:endParaRPr lang="en-US"/>
        </a:p>
      </dgm:t>
    </dgm:pt>
    <dgm:pt modelId="{74FDFFAE-8425-4B13-A02C-42399D36E1A0}" type="sibTrans" cxnId="{F6F3D5C8-8BFC-4511-BC16-A36700FD0D44}">
      <dgm:prSet/>
      <dgm:spPr/>
      <dgm:t>
        <a:bodyPr/>
        <a:lstStyle/>
        <a:p>
          <a:endParaRPr lang="en-US" dirty="0"/>
        </a:p>
      </dgm:t>
    </dgm:pt>
    <dgm:pt modelId="{D52BF3B8-82E2-4658-90A8-3B41B24DFDBE}">
      <dgm:prSet custT="1"/>
      <dgm:spPr/>
      <dgm:t>
        <a:bodyPr/>
        <a:lstStyle/>
        <a:p>
          <a:r>
            <a:rPr lang="en-US" sz="1400" dirty="0" smtClean="0"/>
            <a:t>Temp Housing</a:t>
          </a:r>
          <a:endParaRPr lang="en-US" sz="1400" dirty="0"/>
        </a:p>
      </dgm:t>
    </dgm:pt>
    <dgm:pt modelId="{D6367A88-DF54-4408-8143-DB9693231B37}" type="parTrans" cxnId="{0AB5864C-B0E9-4DD5-B557-2910C72C50E1}">
      <dgm:prSet/>
      <dgm:spPr/>
      <dgm:t>
        <a:bodyPr/>
        <a:lstStyle/>
        <a:p>
          <a:endParaRPr lang="en-US"/>
        </a:p>
      </dgm:t>
    </dgm:pt>
    <dgm:pt modelId="{EA983098-C671-428C-AEC8-7F3A9C5A4E05}" type="sibTrans" cxnId="{0AB5864C-B0E9-4DD5-B557-2910C72C50E1}">
      <dgm:prSet/>
      <dgm:spPr/>
      <dgm:t>
        <a:bodyPr/>
        <a:lstStyle/>
        <a:p>
          <a:endParaRPr lang="en-US" dirty="0"/>
        </a:p>
      </dgm:t>
    </dgm:pt>
    <dgm:pt modelId="{BE44E373-CC29-47B0-A38E-8DD5EB28D3A2}">
      <dgm:prSet custT="1"/>
      <dgm:spPr/>
      <dgm:t>
        <a:bodyPr/>
        <a:lstStyle/>
        <a:p>
          <a:r>
            <a:rPr lang="en-US" sz="1400" dirty="0" smtClean="0"/>
            <a:t>Transition to Permanent housing</a:t>
          </a:r>
          <a:endParaRPr lang="en-US" sz="1400" dirty="0"/>
        </a:p>
      </dgm:t>
    </dgm:pt>
    <dgm:pt modelId="{F141BA0C-7F48-4C13-A465-05056C14124E}" type="parTrans" cxnId="{E29EA0EC-ED74-4FAD-B9D2-2A5FA4DCDF59}">
      <dgm:prSet/>
      <dgm:spPr/>
      <dgm:t>
        <a:bodyPr/>
        <a:lstStyle/>
        <a:p>
          <a:endParaRPr lang="en-US"/>
        </a:p>
      </dgm:t>
    </dgm:pt>
    <dgm:pt modelId="{B68EECEA-3C6C-446F-B0FC-3E7881B26CEB}" type="sibTrans" cxnId="{E29EA0EC-ED74-4FAD-B9D2-2A5FA4DCDF59}">
      <dgm:prSet/>
      <dgm:spPr/>
      <dgm:t>
        <a:bodyPr/>
        <a:lstStyle/>
        <a:p>
          <a:endParaRPr lang="en-US" dirty="0"/>
        </a:p>
      </dgm:t>
    </dgm:pt>
    <dgm:pt modelId="{93274282-B498-424C-838A-592D8BA03CE9}">
      <dgm:prSet custT="1"/>
      <dgm:spPr/>
      <dgm:t>
        <a:bodyPr/>
        <a:lstStyle/>
        <a:p>
          <a:r>
            <a:rPr lang="en-US" sz="1400" dirty="0" smtClean="0"/>
            <a:t>Settling In</a:t>
          </a:r>
          <a:endParaRPr lang="en-US" sz="1400" dirty="0"/>
        </a:p>
      </dgm:t>
    </dgm:pt>
    <dgm:pt modelId="{3982F1F6-9611-4E3E-BCE7-539417E841B5}" type="parTrans" cxnId="{5DE28B00-0CDB-4724-8B95-E6B1A34A7AE8}">
      <dgm:prSet/>
      <dgm:spPr/>
      <dgm:t>
        <a:bodyPr/>
        <a:lstStyle/>
        <a:p>
          <a:endParaRPr lang="en-US"/>
        </a:p>
      </dgm:t>
    </dgm:pt>
    <dgm:pt modelId="{7AFC3E43-DAF8-4A52-9D64-979867DE5C56}" type="sibTrans" cxnId="{5DE28B00-0CDB-4724-8B95-E6B1A34A7AE8}">
      <dgm:prSet/>
      <dgm:spPr/>
      <dgm:t>
        <a:bodyPr/>
        <a:lstStyle/>
        <a:p>
          <a:endParaRPr lang="en-US" dirty="0"/>
        </a:p>
      </dgm:t>
    </dgm:pt>
    <dgm:pt modelId="{C3E05BBE-C92D-4533-A2B3-856A24992E0C}" type="pres">
      <dgm:prSet presAssocID="{3A9B7DBA-0BC8-40A5-AE03-46C905097F94}" presName="cycle" presStyleCnt="0">
        <dgm:presLayoutVars>
          <dgm:dir/>
          <dgm:resizeHandles val="exact"/>
        </dgm:presLayoutVars>
      </dgm:prSet>
      <dgm:spPr/>
      <dgm:t>
        <a:bodyPr/>
        <a:lstStyle/>
        <a:p>
          <a:endParaRPr lang="en-US"/>
        </a:p>
      </dgm:t>
    </dgm:pt>
    <dgm:pt modelId="{2867975E-69C4-4269-B45F-4A4E0B31E271}" type="pres">
      <dgm:prSet presAssocID="{A4EAB521-8447-4026-BB1F-649C1311A0DD}" presName="node" presStyleLbl="node1" presStyleIdx="0" presStyleCnt="8" custScaleX="185130" custScaleY="129818">
        <dgm:presLayoutVars>
          <dgm:bulletEnabled val="1"/>
        </dgm:presLayoutVars>
      </dgm:prSet>
      <dgm:spPr/>
      <dgm:t>
        <a:bodyPr/>
        <a:lstStyle/>
        <a:p>
          <a:endParaRPr lang="en-US"/>
        </a:p>
      </dgm:t>
    </dgm:pt>
    <dgm:pt modelId="{21DE4300-F3F9-408D-A5FB-69BD909C034A}" type="pres">
      <dgm:prSet presAssocID="{A4EAB521-8447-4026-BB1F-649C1311A0DD}" presName="spNode" presStyleCnt="0"/>
      <dgm:spPr/>
    </dgm:pt>
    <dgm:pt modelId="{A2076FE4-C526-4BCF-912A-3A675DD922F8}" type="pres">
      <dgm:prSet presAssocID="{0A5FF7A4-9F91-432B-A9C2-A3DA1C5524D5}" presName="sibTrans" presStyleLbl="sibTrans1D1" presStyleIdx="0" presStyleCnt="8"/>
      <dgm:spPr/>
      <dgm:t>
        <a:bodyPr/>
        <a:lstStyle/>
        <a:p>
          <a:endParaRPr lang="en-US"/>
        </a:p>
      </dgm:t>
    </dgm:pt>
    <dgm:pt modelId="{3D671355-302F-403D-8389-B67C91E6B1C6}" type="pres">
      <dgm:prSet presAssocID="{6E8B76F5-12BC-4E64-82BB-363FD7ABC498}" presName="node" presStyleLbl="node1" presStyleIdx="1" presStyleCnt="8" custScaleX="144004" custRadScaleRad="95863" custRadScaleInc="52410">
        <dgm:presLayoutVars>
          <dgm:bulletEnabled val="1"/>
        </dgm:presLayoutVars>
      </dgm:prSet>
      <dgm:spPr/>
      <dgm:t>
        <a:bodyPr/>
        <a:lstStyle/>
        <a:p>
          <a:endParaRPr lang="en-US"/>
        </a:p>
      </dgm:t>
    </dgm:pt>
    <dgm:pt modelId="{2A92FBDE-0FC0-4E73-B5C9-1CEC72E4661A}" type="pres">
      <dgm:prSet presAssocID="{6E8B76F5-12BC-4E64-82BB-363FD7ABC498}" presName="spNode" presStyleCnt="0"/>
      <dgm:spPr/>
    </dgm:pt>
    <dgm:pt modelId="{7C64F705-39DF-40B8-AE72-A0FA8DAE5900}" type="pres">
      <dgm:prSet presAssocID="{565DF36A-08B2-443B-BCAE-89C109FE51FF}" presName="sibTrans" presStyleLbl="sibTrans1D1" presStyleIdx="1" presStyleCnt="8"/>
      <dgm:spPr/>
      <dgm:t>
        <a:bodyPr/>
        <a:lstStyle/>
        <a:p>
          <a:endParaRPr lang="en-US"/>
        </a:p>
      </dgm:t>
    </dgm:pt>
    <dgm:pt modelId="{4376E82C-C492-4C2B-93F0-51F07151D464}" type="pres">
      <dgm:prSet presAssocID="{9A6B0662-87E1-42AD-B989-28E74BF4ADF4}" presName="node" presStyleLbl="node1" presStyleIdx="2" presStyleCnt="8" custScaleX="166219">
        <dgm:presLayoutVars>
          <dgm:bulletEnabled val="1"/>
        </dgm:presLayoutVars>
      </dgm:prSet>
      <dgm:spPr/>
      <dgm:t>
        <a:bodyPr/>
        <a:lstStyle/>
        <a:p>
          <a:endParaRPr lang="en-US"/>
        </a:p>
      </dgm:t>
    </dgm:pt>
    <dgm:pt modelId="{0D9DEB55-A529-46A1-88FB-E7D827FC396F}" type="pres">
      <dgm:prSet presAssocID="{9A6B0662-87E1-42AD-B989-28E74BF4ADF4}" presName="spNode" presStyleCnt="0"/>
      <dgm:spPr/>
    </dgm:pt>
    <dgm:pt modelId="{F4CAE6E4-3A9B-478F-99C3-DD81D057F29C}" type="pres">
      <dgm:prSet presAssocID="{40560FC5-7CDF-4848-9712-EDFCDD515733}" presName="sibTrans" presStyleLbl="sibTrans1D1" presStyleIdx="2" presStyleCnt="8"/>
      <dgm:spPr/>
      <dgm:t>
        <a:bodyPr/>
        <a:lstStyle/>
        <a:p>
          <a:endParaRPr lang="en-US"/>
        </a:p>
      </dgm:t>
    </dgm:pt>
    <dgm:pt modelId="{A6B3E242-D815-4D0B-9A7E-C5822F1D756D}" type="pres">
      <dgm:prSet presAssocID="{F1E776C2-302D-4408-B2D0-9578468BF8D3}" presName="node" presStyleLbl="node1" presStyleIdx="3" presStyleCnt="8" custScaleX="207968">
        <dgm:presLayoutVars>
          <dgm:bulletEnabled val="1"/>
        </dgm:presLayoutVars>
      </dgm:prSet>
      <dgm:spPr/>
      <dgm:t>
        <a:bodyPr/>
        <a:lstStyle/>
        <a:p>
          <a:endParaRPr lang="en-US"/>
        </a:p>
      </dgm:t>
    </dgm:pt>
    <dgm:pt modelId="{1F711CD2-668D-40C6-94CB-CB35D8F09EFA}" type="pres">
      <dgm:prSet presAssocID="{F1E776C2-302D-4408-B2D0-9578468BF8D3}" presName="spNode" presStyleCnt="0"/>
      <dgm:spPr/>
    </dgm:pt>
    <dgm:pt modelId="{FFA7EC47-09B3-4C7D-A2CC-C266B70584DA}" type="pres">
      <dgm:prSet presAssocID="{4DF72B1E-1EBD-438E-95CB-06B1217575C0}" presName="sibTrans" presStyleLbl="sibTrans1D1" presStyleIdx="3" presStyleCnt="8"/>
      <dgm:spPr/>
      <dgm:t>
        <a:bodyPr/>
        <a:lstStyle/>
        <a:p>
          <a:endParaRPr lang="en-US"/>
        </a:p>
      </dgm:t>
    </dgm:pt>
    <dgm:pt modelId="{A1435D35-EB14-46F6-9778-00B6547CBDBE}" type="pres">
      <dgm:prSet presAssocID="{E31B0BE9-6277-4585-BEA1-F205E1052716}" presName="node" presStyleLbl="node1" presStyleIdx="4" presStyleCnt="8" custScaleX="152020" custRadScaleRad="99577" custRadScaleInc="13128">
        <dgm:presLayoutVars>
          <dgm:bulletEnabled val="1"/>
        </dgm:presLayoutVars>
      </dgm:prSet>
      <dgm:spPr/>
      <dgm:t>
        <a:bodyPr/>
        <a:lstStyle/>
        <a:p>
          <a:endParaRPr lang="en-US"/>
        </a:p>
      </dgm:t>
    </dgm:pt>
    <dgm:pt modelId="{B7CD39D9-F922-48AD-92A2-ACE16D3804DB}" type="pres">
      <dgm:prSet presAssocID="{E31B0BE9-6277-4585-BEA1-F205E1052716}" presName="spNode" presStyleCnt="0"/>
      <dgm:spPr/>
    </dgm:pt>
    <dgm:pt modelId="{D8E57076-A446-49E7-AE62-E898943BDE9C}" type="pres">
      <dgm:prSet presAssocID="{74FDFFAE-8425-4B13-A02C-42399D36E1A0}" presName="sibTrans" presStyleLbl="sibTrans1D1" presStyleIdx="4" presStyleCnt="8"/>
      <dgm:spPr/>
      <dgm:t>
        <a:bodyPr/>
        <a:lstStyle/>
        <a:p>
          <a:endParaRPr lang="en-US"/>
        </a:p>
      </dgm:t>
    </dgm:pt>
    <dgm:pt modelId="{4D331AA5-7F09-4BDD-BF12-FAD51A0072DB}" type="pres">
      <dgm:prSet presAssocID="{D52BF3B8-82E2-4658-90A8-3B41B24DFDBE}" presName="node" presStyleLbl="node1" presStyleIdx="5" presStyleCnt="8" custScaleX="146282" custRadScaleRad="101116" custRadScaleInc="48449">
        <dgm:presLayoutVars>
          <dgm:bulletEnabled val="1"/>
        </dgm:presLayoutVars>
      </dgm:prSet>
      <dgm:spPr/>
      <dgm:t>
        <a:bodyPr/>
        <a:lstStyle/>
        <a:p>
          <a:endParaRPr lang="en-US"/>
        </a:p>
      </dgm:t>
    </dgm:pt>
    <dgm:pt modelId="{4C1D1F41-4E11-4EB0-92A7-352B47F92ADC}" type="pres">
      <dgm:prSet presAssocID="{D52BF3B8-82E2-4658-90A8-3B41B24DFDBE}" presName="spNode" presStyleCnt="0"/>
      <dgm:spPr/>
    </dgm:pt>
    <dgm:pt modelId="{CAAF0FEE-06D3-4D36-8F64-9F0F2D15ABE5}" type="pres">
      <dgm:prSet presAssocID="{EA983098-C671-428C-AEC8-7F3A9C5A4E05}" presName="sibTrans" presStyleLbl="sibTrans1D1" presStyleIdx="5" presStyleCnt="8"/>
      <dgm:spPr/>
      <dgm:t>
        <a:bodyPr/>
        <a:lstStyle/>
        <a:p>
          <a:endParaRPr lang="en-US"/>
        </a:p>
      </dgm:t>
    </dgm:pt>
    <dgm:pt modelId="{2512075F-3C2A-48DF-98FA-AAED70B85E35}" type="pres">
      <dgm:prSet presAssocID="{BE44E373-CC29-47B0-A38E-8DD5EB28D3A2}" presName="node" presStyleLbl="node1" presStyleIdx="6" presStyleCnt="8" custScaleX="175441">
        <dgm:presLayoutVars>
          <dgm:bulletEnabled val="1"/>
        </dgm:presLayoutVars>
      </dgm:prSet>
      <dgm:spPr/>
      <dgm:t>
        <a:bodyPr/>
        <a:lstStyle/>
        <a:p>
          <a:endParaRPr lang="en-US"/>
        </a:p>
      </dgm:t>
    </dgm:pt>
    <dgm:pt modelId="{71F54395-6E83-485E-A477-DF63753FEBEC}" type="pres">
      <dgm:prSet presAssocID="{BE44E373-CC29-47B0-A38E-8DD5EB28D3A2}" presName="spNode" presStyleCnt="0"/>
      <dgm:spPr/>
    </dgm:pt>
    <dgm:pt modelId="{7F3A1F54-416C-4963-8097-9821DB100247}" type="pres">
      <dgm:prSet presAssocID="{B68EECEA-3C6C-446F-B0FC-3E7881B26CEB}" presName="sibTrans" presStyleLbl="sibTrans1D1" presStyleIdx="6" presStyleCnt="8"/>
      <dgm:spPr/>
      <dgm:t>
        <a:bodyPr/>
        <a:lstStyle/>
        <a:p>
          <a:endParaRPr lang="en-US"/>
        </a:p>
      </dgm:t>
    </dgm:pt>
    <dgm:pt modelId="{90D07B10-5DD6-4D43-85B2-755D9D5EFE50}" type="pres">
      <dgm:prSet presAssocID="{93274282-B498-424C-838A-592D8BA03CE9}" presName="node" presStyleLbl="node1" presStyleIdx="7" presStyleCnt="8">
        <dgm:presLayoutVars>
          <dgm:bulletEnabled val="1"/>
        </dgm:presLayoutVars>
      </dgm:prSet>
      <dgm:spPr/>
      <dgm:t>
        <a:bodyPr/>
        <a:lstStyle/>
        <a:p>
          <a:endParaRPr lang="en-US"/>
        </a:p>
      </dgm:t>
    </dgm:pt>
    <dgm:pt modelId="{DB14441F-B253-4CEF-8458-C3AA1212D93F}" type="pres">
      <dgm:prSet presAssocID="{93274282-B498-424C-838A-592D8BA03CE9}" presName="spNode" presStyleCnt="0"/>
      <dgm:spPr/>
    </dgm:pt>
    <dgm:pt modelId="{387F9926-6B08-4033-AC40-CB0BF9460C6A}" type="pres">
      <dgm:prSet presAssocID="{7AFC3E43-DAF8-4A52-9D64-979867DE5C56}" presName="sibTrans" presStyleLbl="sibTrans1D1" presStyleIdx="7" presStyleCnt="8"/>
      <dgm:spPr/>
      <dgm:t>
        <a:bodyPr/>
        <a:lstStyle/>
        <a:p>
          <a:endParaRPr lang="en-US"/>
        </a:p>
      </dgm:t>
    </dgm:pt>
  </dgm:ptLst>
  <dgm:cxnLst>
    <dgm:cxn modelId="{0AB5864C-B0E9-4DD5-B557-2910C72C50E1}" srcId="{3A9B7DBA-0BC8-40A5-AE03-46C905097F94}" destId="{D52BF3B8-82E2-4658-90A8-3B41B24DFDBE}" srcOrd="5" destOrd="0" parTransId="{D6367A88-DF54-4408-8143-DB9693231B37}" sibTransId="{EA983098-C671-428C-AEC8-7F3A9C5A4E05}"/>
    <dgm:cxn modelId="{F6F3D5C8-8BFC-4511-BC16-A36700FD0D44}" srcId="{3A9B7DBA-0BC8-40A5-AE03-46C905097F94}" destId="{E31B0BE9-6277-4585-BEA1-F205E1052716}" srcOrd="4" destOrd="0" parTransId="{61D08804-9982-426B-9084-28BA49554635}" sibTransId="{74FDFFAE-8425-4B13-A02C-42399D36E1A0}"/>
    <dgm:cxn modelId="{9550926D-8D96-4209-BE5D-808BC68550D3}" srcId="{3A9B7DBA-0BC8-40A5-AE03-46C905097F94}" destId="{F1E776C2-302D-4408-B2D0-9578468BF8D3}" srcOrd="3" destOrd="0" parTransId="{F27D2705-C722-4259-B441-B1B4C451220E}" sibTransId="{4DF72B1E-1EBD-438E-95CB-06B1217575C0}"/>
    <dgm:cxn modelId="{347992DD-8C00-4593-B65C-29DCE3E09A75}" type="presOf" srcId="{EA983098-C671-428C-AEC8-7F3A9C5A4E05}" destId="{CAAF0FEE-06D3-4D36-8F64-9F0F2D15ABE5}" srcOrd="0" destOrd="0" presId="urn:microsoft.com/office/officeart/2005/8/layout/cycle5"/>
    <dgm:cxn modelId="{D6E77EA0-B290-4430-9DA0-F45FFB50177B}" type="presOf" srcId="{3A9B7DBA-0BC8-40A5-AE03-46C905097F94}" destId="{C3E05BBE-C92D-4533-A2B3-856A24992E0C}" srcOrd="0" destOrd="0" presId="urn:microsoft.com/office/officeart/2005/8/layout/cycle5"/>
    <dgm:cxn modelId="{23D4B6AA-EE54-474F-8359-25A752623D96}" type="presOf" srcId="{7AFC3E43-DAF8-4A52-9D64-979867DE5C56}" destId="{387F9926-6B08-4033-AC40-CB0BF9460C6A}" srcOrd="0" destOrd="0" presId="urn:microsoft.com/office/officeart/2005/8/layout/cycle5"/>
    <dgm:cxn modelId="{82F29570-1F2D-4AF7-940E-8E4EFC05D8DF}" srcId="{3A9B7DBA-0BC8-40A5-AE03-46C905097F94}" destId="{9A6B0662-87E1-42AD-B989-28E74BF4ADF4}" srcOrd="2" destOrd="0" parTransId="{158E5403-1A00-4EF4-BCE1-F7738AAE16D3}" sibTransId="{40560FC5-7CDF-4848-9712-EDFCDD515733}"/>
    <dgm:cxn modelId="{8CD253C2-6FAA-4670-8FBF-08160967DB5F}" type="presOf" srcId="{BE44E373-CC29-47B0-A38E-8DD5EB28D3A2}" destId="{2512075F-3C2A-48DF-98FA-AAED70B85E35}" srcOrd="0" destOrd="0" presId="urn:microsoft.com/office/officeart/2005/8/layout/cycle5"/>
    <dgm:cxn modelId="{C0330F0E-5EB8-4755-89C3-67B20C8B80F1}" srcId="{3A9B7DBA-0BC8-40A5-AE03-46C905097F94}" destId="{A4EAB521-8447-4026-BB1F-649C1311A0DD}" srcOrd="0" destOrd="0" parTransId="{BCC889B2-D8A7-494D-AD9C-A152BFD97B3C}" sibTransId="{0A5FF7A4-9F91-432B-A9C2-A3DA1C5524D5}"/>
    <dgm:cxn modelId="{8B496E92-7C63-483D-941B-DC5D91E13906}" type="presOf" srcId="{A4EAB521-8447-4026-BB1F-649C1311A0DD}" destId="{2867975E-69C4-4269-B45F-4A4E0B31E271}" srcOrd="0" destOrd="0" presId="urn:microsoft.com/office/officeart/2005/8/layout/cycle5"/>
    <dgm:cxn modelId="{17E12F6F-007F-4E88-BF6B-413CD5A84740}" type="presOf" srcId="{E31B0BE9-6277-4585-BEA1-F205E1052716}" destId="{A1435D35-EB14-46F6-9778-00B6547CBDBE}" srcOrd="0" destOrd="0" presId="urn:microsoft.com/office/officeart/2005/8/layout/cycle5"/>
    <dgm:cxn modelId="{09B4449E-2D08-4905-A9C9-98A117B77BF5}" type="presOf" srcId="{4DF72B1E-1EBD-438E-95CB-06B1217575C0}" destId="{FFA7EC47-09B3-4C7D-A2CC-C266B70584DA}" srcOrd="0" destOrd="0" presId="urn:microsoft.com/office/officeart/2005/8/layout/cycle5"/>
    <dgm:cxn modelId="{7DFAB124-0561-42E3-9AB5-CD79070C0F40}" type="presOf" srcId="{565DF36A-08B2-443B-BCAE-89C109FE51FF}" destId="{7C64F705-39DF-40B8-AE72-A0FA8DAE5900}" srcOrd="0" destOrd="0" presId="urn:microsoft.com/office/officeart/2005/8/layout/cycle5"/>
    <dgm:cxn modelId="{CEA89A7C-0FA6-483D-99A6-63D38FF20058}" type="presOf" srcId="{6E8B76F5-12BC-4E64-82BB-363FD7ABC498}" destId="{3D671355-302F-403D-8389-B67C91E6B1C6}" srcOrd="0" destOrd="0" presId="urn:microsoft.com/office/officeart/2005/8/layout/cycle5"/>
    <dgm:cxn modelId="{B856E72A-D9E4-42C4-805B-AC6E5EB4611A}" type="presOf" srcId="{B68EECEA-3C6C-446F-B0FC-3E7881B26CEB}" destId="{7F3A1F54-416C-4963-8097-9821DB100247}" srcOrd="0" destOrd="0" presId="urn:microsoft.com/office/officeart/2005/8/layout/cycle5"/>
    <dgm:cxn modelId="{E29EA0EC-ED74-4FAD-B9D2-2A5FA4DCDF59}" srcId="{3A9B7DBA-0BC8-40A5-AE03-46C905097F94}" destId="{BE44E373-CC29-47B0-A38E-8DD5EB28D3A2}" srcOrd="6" destOrd="0" parTransId="{F141BA0C-7F48-4C13-A465-05056C14124E}" sibTransId="{B68EECEA-3C6C-446F-B0FC-3E7881B26CEB}"/>
    <dgm:cxn modelId="{B5F9B75F-7A7D-4C67-9D4A-361B9FFDBDF2}" type="presOf" srcId="{40560FC5-7CDF-4848-9712-EDFCDD515733}" destId="{F4CAE6E4-3A9B-478F-99C3-DD81D057F29C}" srcOrd="0" destOrd="0" presId="urn:microsoft.com/office/officeart/2005/8/layout/cycle5"/>
    <dgm:cxn modelId="{6F8E1E37-ADB0-488B-BB7E-13CC060E8116}" type="presOf" srcId="{D52BF3B8-82E2-4658-90A8-3B41B24DFDBE}" destId="{4D331AA5-7F09-4BDD-BF12-FAD51A0072DB}" srcOrd="0" destOrd="0" presId="urn:microsoft.com/office/officeart/2005/8/layout/cycle5"/>
    <dgm:cxn modelId="{5DE28B00-0CDB-4724-8B95-E6B1A34A7AE8}" srcId="{3A9B7DBA-0BC8-40A5-AE03-46C905097F94}" destId="{93274282-B498-424C-838A-592D8BA03CE9}" srcOrd="7" destOrd="0" parTransId="{3982F1F6-9611-4E3E-BCE7-539417E841B5}" sibTransId="{7AFC3E43-DAF8-4A52-9D64-979867DE5C56}"/>
    <dgm:cxn modelId="{B1673EE8-F39A-445D-98E0-857B0FF922F6}" type="presOf" srcId="{74FDFFAE-8425-4B13-A02C-42399D36E1A0}" destId="{D8E57076-A446-49E7-AE62-E898943BDE9C}" srcOrd="0" destOrd="0" presId="urn:microsoft.com/office/officeart/2005/8/layout/cycle5"/>
    <dgm:cxn modelId="{5E27B034-A68C-4F5F-8CC0-D10C5D1F5F7A}" type="presOf" srcId="{F1E776C2-302D-4408-B2D0-9578468BF8D3}" destId="{A6B3E242-D815-4D0B-9A7E-C5822F1D756D}" srcOrd="0" destOrd="0" presId="urn:microsoft.com/office/officeart/2005/8/layout/cycle5"/>
    <dgm:cxn modelId="{41AB63B3-1D4E-4384-9520-4C542F90DEB9}" type="presOf" srcId="{93274282-B498-424C-838A-592D8BA03CE9}" destId="{90D07B10-5DD6-4D43-85B2-755D9D5EFE50}" srcOrd="0" destOrd="0" presId="urn:microsoft.com/office/officeart/2005/8/layout/cycle5"/>
    <dgm:cxn modelId="{0F325475-8ECA-46B2-9442-06A88F34D6C6}" type="presOf" srcId="{9A6B0662-87E1-42AD-B989-28E74BF4ADF4}" destId="{4376E82C-C492-4C2B-93F0-51F07151D464}" srcOrd="0" destOrd="0" presId="urn:microsoft.com/office/officeart/2005/8/layout/cycle5"/>
    <dgm:cxn modelId="{2DAA2998-02BB-4392-9974-956B48644A86}" srcId="{3A9B7DBA-0BC8-40A5-AE03-46C905097F94}" destId="{6E8B76F5-12BC-4E64-82BB-363FD7ABC498}" srcOrd="1" destOrd="0" parTransId="{40E48FBF-B5D8-441C-AA25-16E2AAFE955C}" sibTransId="{565DF36A-08B2-443B-BCAE-89C109FE51FF}"/>
    <dgm:cxn modelId="{63B64600-B57B-441C-8B81-4D55601A6166}" type="presOf" srcId="{0A5FF7A4-9F91-432B-A9C2-A3DA1C5524D5}" destId="{A2076FE4-C526-4BCF-912A-3A675DD922F8}" srcOrd="0" destOrd="0" presId="urn:microsoft.com/office/officeart/2005/8/layout/cycle5"/>
    <dgm:cxn modelId="{91B9F648-4D5B-4F8F-A39D-209B27867E97}" type="presParOf" srcId="{C3E05BBE-C92D-4533-A2B3-856A24992E0C}" destId="{2867975E-69C4-4269-B45F-4A4E0B31E271}" srcOrd="0" destOrd="0" presId="urn:microsoft.com/office/officeart/2005/8/layout/cycle5"/>
    <dgm:cxn modelId="{73279A58-CE2A-4189-AA01-5BFC271313F3}" type="presParOf" srcId="{C3E05BBE-C92D-4533-A2B3-856A24992E0C}" destId="{21DE4300-F3F9-408D-A5FB-69BD909C034A}" srcOrd="1" destOrd="0" presId="urn:microsoft.com/office/officeart/2005/8/layout/cycle5"/>
    <dgm:cxn modelId="{6DFB2F73-436C-4FDD-A3F3-916E9BD4E3A3}" type="presParOf" srcId="{C3E05BBE-C92D-4533-A2B3-856A24992E0C}" destId="{A2076FE4-C526-4BCF-912A-3A675DD922F8}" srcOrd="2" destOrd="0" presId="urn:microsoft.com/office/officeart/2005/8/layout/cycle5"/>
    <dgm:cxn modelId="{B70F5C15-52EE-42EA-BE90-DC14A624D4C7}" type="presParOf" srcId="{C3E05BBE-C92D-4533-A2B3-856A24992E0C}" destId="{3D671355-302F-403D-8389-B67C91E6B1C6}" srcOrd="3" destOrd="0" presId="urn:microsoft.com/office/officeart/2005/8/layout/cycle5"/>
    <dgm:cxn modelId="{65BD6990-72B3-4C3A-9F8D-041AF8CA3FE1}" type="presParOf" srcId="{C3E05BBE-C92D-4533-A2B3-856A24992E0C}" destId="{2A92FBDE-0FC0-4E73-B5C9-1CEC72E4661A}" srcOrd="4" destOrd="0" presId="urn:microsoft.com/office/officeart/2005/8/layout/cycle5"/>
    <dgm:cxn modelId="{3369C295-2EC6-4914-977C-DE78FF557EA2}" type="presParOf" srcId="{C3E05BBE-C92D-4533-A2B3-856A24992E0C}" destId="{7C64F705-39DF-40B8-AE72-A0FA8DAE5900}" srcOrd="5" destOrd="0" presId="urn:microsoft.com/office/officeart/2005/8/layout/cycle5"/>
    <dgm:cxn modelId="{B71EFBB6-926A-490F-91E5-79A4A37BB212}" type="presParOf" srcId="{C3E05BBE-C92D-4533-A2B3-856A24992E0C}" destId="{4376E82C-C492-4C2B-93F0-51F07151D464}" srcOrd="6" destOrd="0" presId="urn:microsoft.com/office/officeart/2005/8/layout/cycle5"/>
    <dgm:cxn modelId="{E894BFC8-400E-4EEB-A479-DF78BCC7A3A9}" type="presParOf" srcId="{C3E05BBE-C92D-4533-A2B3-856A24992E0C}" destId="{0D9DEB55-A529-46A1-88FB-E7D827FC396F}" srcOrd="7" destOrd="0" presId="urn:microsoft.com/office/officeart/2005/8/layout/cycle5"/>
    <dgm:cxn modelId="{B0559A71-FB74-4B13-BC41-5D702256CFCD}" type="presParOf" srcId="{C3E05BBE-C92D-4533-A2B3-856A24992E0C}" destId="{F4CAE6E4-3A9B-478F-99C3-DD81D057F29C}" srcOrd="8" destOrd="0" presId="urn:microsoft.com/office/officeart/2005/8/layout/cycle5"/>
    <dgm:cxn modelId="{CC2612B4-EC48-4701-B72B-9EC080CD945D}" type="presParOf" srcId="{C3E05BBE-C92D-4533-A2B3-856A24992E0C}" destId="{A6B3E242-D815-4D0B-9A7E-C5822F1D756D}" srcOrd="9" destOrd="0" presId="urn:microsoft.com/office/officeart/2005/8/layout/cycle5"/>
    <dgm:cxn modelId="{DFBD32D8-AB14-488E-BD69-88A28134B86C}" type="presParOf" srcId="{C3E05BBE-C92D-4533-A2B3-856A24992E0C}" destId="{1F711CD2-668D-40C6-94CB-CB35D8F09EFA}" srcOrd="10" destOrd="0" presId="urn:microsoft.com/office/officeart/2005/8/layout/cycle5"/>
    <dgm:cxn modelId="{862201F2-22C7-47E9-A71D-7D866A0B02B4}" type="presParOf" srcId="{C3E05BBE-C92D-4533-A2B3-856A24992E0C}" destId="{FFA7EC47-09B3-4C7D-A2CC-C266B70584DA}" srcOrd="11" destOrd="0" presId="urn:microsoft.com/office/officeart/2005/8/layout/cycle5"/>
    <dgm:cxn modelId="{FD4402B6-790E-4770-8230-AADA51442BA2}" type="presParOf" srcId="{C3E05BBE-C92D-4533-A2B3-856A24992E0C}" destId="{A1435D35-EB14-46F6-9778-00B6547CBDBE}" srcOrd="12" destOrd="0" presId="urn:microsoft.com/office/officeart/2005/8/layout/cycle5"/>
    <dgm:cxn modelId="{87B7C948-797A-4EBC-AE1E-09F0F7B24DE1}" type="presParOf" srcId="{C3E05BBE-C92D-4533-A2B3-856A24992E0C}" destId="{B7CD39D9-F922-48AD-92A2-ACE16D3804DB}" srcOrd="13" destOrd="0" presId="urn:microsoft.com/office/officeart/2005/8/layout/cycle5"/>
    <dgm:cxn modelId="{B420A544-B03F-46E4-9DCB-FC1D7AE2755A}" type="presParOf" srcId="{C3E05BBE-C92D-4533-A2B3-856A24992E0C}" destId="{D8E57076-A446-49E7-AE62-E898943BDE9C}" srcOrd="14" destOrd="0" presId="urn:microsoft.com/office/officeart/2005/8/layout/cycle5"/>
    <dgm:cxn modelId="{7BC8688D-8816-4DD4-8D6B-A915A69D47B0}" type="presParOf" srcId="{C3E05BBE-C92D-4533-A2B3-856A24992E0C}" destId="{4D331AA5-7F09-4BDD-BF12-FAD51A0072DB}" srcOrd="15" destOrd="0" presId="urn:microsoft.com/office/officeart/2005/8/layout/cycle5"/>
    <dgm:cxn modelId="{6CEB2F6F-6B76-4F7B-ACFC-0E47C7BAD4B4}" type="presParOf" srcId="{C3E05BBE-C92D-4533-A2B3-856A24992E0C}" destId="{4C1D1F41-4E11-4EB0-92A7-352B47F92ADC}" srcOrd="16" destOrd="0" presId="urn:microsoft.com/office/officeart/2005/8/layout/cycle5"/>
    <dgm:cxn modelId="{51C045FB-AE7D-446D-86C3-8B22D0DC208D}" type="presParOf" srcId="{C3E05BBE-C92D-4533-A2B3-856A24992E0C}" destId="{CAAF0FEE-06D3-4D36-8F64-9F0F2D15ABE5}" srcOrd="17" destOrd="0" presId="urn:microsoft.com/office/officeart/2005/8/layout/cycle5"/>
    <dgm:cxn modelId="{A0188B88-BC71-4A01-9BE3-D401023A3615}" type="presParOf" srcId="{C3E05BBE-C92D-4533-A2B3-856A24992E0C}" destId="{2512075F-3C2A-48DF-98FA-AAED70B85E35}" srcOrd="18" destOrd="0" presId="urn:microsoft.com/office/officeart/2005/8/layout/cycle5"/>
    <dgm:cxn modelId="{36C9A394-B6BC-437D-87B4-138F1A14A18C}" type="presParOf" srcId="{C3E05BBE-C92D-4533-A2B3-856A24992E0C}" destId="{71F54395-6E83-485E-A477-DF63753FEBEC}" srcOrd="19" destOrd="0" presId="urn:microsoft.com/office/officeart/2005/8/layout/cycle5"/>
    <dgm:cxn modelId="{7A03FE16-14D0-408B-B894-76ABF4A71884}" type="presParOf" srcId="{C3E05BBE-C92D-4533-A2B3-856A24992E0C}" destId="{7F3A1F54-416C-4963-8097-9821DB100247}" srcOrd="20" destOrd="0" presId="urn:microsoft.com/office/officeart/2005/8/layout/cycle5"/>
    <dgm:cxn modelId="{FD5FD7D4-8B21-4EFA-B838-51B2B17125FE}" type="presParOf" srcId="{C3E05BBE-C92D-4533-A2B3-856A24992E0C}" destId="{90D07B10-5DD6-4D43-85B2-755D9D5EFE50}" srcOrd="21" destOrd="0" presId="urn:microsoft.com/office/officeart/2005/8/layout/cycle5"/>
    <dgm:cxn modelId="{A6FEBA93-A6C1-43F0-9D16-C3FBAECE6284}" type="presParOf" srcId="{C3E05BBE-C92D-4533-A2B3-856A24992E0C}" destId="{DB14441F-B253-4CEF-8458-C3AA1212D93F}" srcOrd="22" destOrd="0" presId="urn:microsoft.com/office/officeart/2005/8/layout/cycle5"/>
    <dgm:cxn modelId="{0D924B2A-3AD7-444E-8062-60B1F7927EB8}" type="presParOf" srcId="{C3E05BBE-C92D-4533-A2B3-856A24992E0C}" destId="{387F9926-6B08-4033-AC40-CB0BF9460C6A}"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7975E-69C4-4269-B45F-4A4E0B31E271}">
      <dsp:nvSpPr>
        <dsp:cNvPr id="0" name=""/>
        <dsp:cNvSpPr/>
      </dsp:nvSpPr>
      <dsp:spPr>
        <a:xfrm>
          <a:off x="3680374" y="-43224"/>
          <a:ext cx="1828800" cy="8335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Departure Services</a:t>
          </a:r>
          <a:endParaRPr lang="en-US" sz="1400" kern="1200" dirty="0"/>
        </a:p>
      </dsp:txBody>
      <dsp:txXfrm>
        <a:off x="3721065" y="-2533"/>
        <a:ext cx="1747418" cy="752179"/>
      </dsp:txXfrm>
    </dsp:sp>
    <dsp:sp modelId="{A2076FE4-C526-4BCF-912A-3A675DD922F8}">
      <dsp:nvSpPr>
        <dsp:cNvPr id="0" name=""/>
        <dsp:cNvSpPr/>
      </dsp:nvSpPr>
      <dsp:spPr>
        <a:xfrm>
          <a:off x="2086607" y="221815"/>
          <a:ext cx="4454018" cy="4454018"/>
        </a:xfrm>
        <a:custGeom>
          <a:avLst/>
          <a:gdLst/>
          <a:ahLst/>
          <a:cxnLst/>
          <a:rect l="0" t="0" r="0" b="0"/>
          <a:pathLst>
            <a:path>
              <a:moveTo>
                <a:pt x="3529174" y="420372"/>
              </a:moveTo>
              <a:arcTo wR="2227009" hR="2227009" stAng="18346971" swAng="5999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671355-302F-403D-8389-B67C91E6B1C6}">
      <dsp:nvSpPr>
        <dsp:cNvPr id="0" name=""/>
        <dsp:cNvSpPr/>
      </dsp:nvSpPr>
      <dsp:spPr>
        <a:xfrm>
          <a:off x="5585384" y="990595"/>
          <a:ext cx="1422538" cy="642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Needs Assessment</a:t>
          </a:r>
          <a:endParaRPr lang="en-US" sz="1400" kern="1200" dirty="0"/>
        </a:p>
      </dsp:txBody>
      <dsp:txXfrm>
        <a:off x="5616729" y="1021940"/>
        <a:ext cx="1359848" cy="579410"/>
      </dsp:txXfrm>
    </dsp:sp>
    <dsp:sp modelId="{7C64F705-39DF-40B8-AE72-A0FA8DAE5900}">
      <dsp:nvSpPr>
        <dsp:cNvPr id="0" name=""/>
        <dsp:cNvSpPr/>
      </dsp:nvSpPr>
      <dsp:spPr>
        <a:xfrm>
          <a:off x="2427897" y="656233"/>
          <a:ext cx="4454018" cy="4454018"/>
        </a:xfrm>
        <a:custGeom>
          <a:avLst/>
          <a:gdLst/>
          <a:ahLst/>
          <a:cxnLst/>
          <a:rect l="0" t="0" r="0" b="0"/>
          <a:pathLst>
            <a:path>
              <a:moveTo>
                <a:pt x="4146034" y="1097003"/>
              </a:moveTo>
              <a:arcTo wR="2227009" hR="2227009" stAng="19770513" swAng="6654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376E82C-C492-4C2B-93F0-51F07151D464}">
      <dsp:nvSpPr>
        <dsp:cNvPr id="0" name=""/>
        <dsp:cNvSpPr/>
      </dsp:nvSpPr>
      <dsp:spPr>
        <a:xfrm>
          <a:off x="6000789" y="2279515"/>
          <a:ext cx="1641988" cy="642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Preview Trip </a:t>
          </a:r>
          <a:endParaRPr lang="en-US" sz="1400" kern="1200" dirty="0"/>
        </a:p>
      </dsp:txBody>
      <dsp:txXfrm>
        <a:off x="6032134" y="2310860"/>
        <a:ext cx="1579298" cy="579410"/>
      </dsp:txXfrm>
    </dsp:sp>
    <dsp:sp modelId="{F4CAE6E4-3A9B-478F-99C3-DD81D057F29C}">
      <dsp:nvSpPr>
        <dsp:cNvPr id="0" name=""/>
        <dsp:cNvSpPr/>
      </dsp:nvSpPr>
      <dsp:spPr>
        <a:xfrm>
          <a:off x="2367765" y="373556"/>
          <a:ext cx="4454018" cy="4454018"/>
        </a:xfrm>
        <a:custGeom>
          <a:avLst/>
          <a:gdLst/>
          <a:ahLst/>
          <a:cxnLst/>
          <a:rect l="0" t="0" r="0" b="0"/>
          <a:pathLst>
            <a:path>
              <a:moveTo>
                <a:pt x="4393042" y="2744573"/>
              </a:moveTo>
              <a:arcTo wR="2227009" hR="2227009" stAng="806315" swAng="9402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6B3E242-D815-4D0B-9A7E-C5822F1D756D}">
      <dsp:nvSpPr>
        <dsp:cNvPr id="0" name=""/>
        <dsp:cNvSpPr/>
      </dsp:nvSpPr>
      <dsp:spPr>
        <a:xfrm>
          <a:off x="5142305" y="3854248"/>
          <a:ext cx="2054404" cy="642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Home and School Search</a:t>
          </a:r>
          <a:endParaRPr lang="en-US" sz="1400" kern="1200" dirty="0"/>
        </a:p>
      </dsp:txBody>
      <dsp:txXfrm>
        <a:off x="5173650" y="3885593"/>
        <a:ext cx="1991714" cy="579410"/>
      </dsp:txXfrm>
    </dsp:sp>
    <dsp:sp modelId="{FFA7EC47-09B3-4C7D-A2CC-C266B70584DA}">
      <dsp:nvSpPr>
        <dsp:cNvPr id="0" name=""/>
        <dsp:cNvSpPr/>
      </dsp:nvSpPr>
      <dsp:spPr>
        <a:xfrm>
          <a:off x="2401267" y="353309"/>
          <a:ext cx="4454018" cy="4454018"/>
        </a:xfrm>
        <a:custGeom>
          <a:avLst/>
          <a:gdLst/>
          <a:ahLst/>
          <a:cxnLst/>
          <a:rect l="0" t="0" r="0" b="0"/>
          <a:pathLst>
            <a:path>
              <a:moveTo>
                <a:pt x="3267981" y="4195751"/>
              </a:moveTo>
              <a:arcTo wR="2227009" hR="2227009" stAng="3727941" swAng="50160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1435D35-EB14-46F6-9778-00B6547CBDBE}">
      <dsp:nvSpPr>
        <dsp:cNvPr id="0" name=""/>
        <dsp:cNvSpPr/>
      </dsp:nvSpPr>
      <dsp:spPr>
        <a:xfrm>
          <a:off x="3767711" y="4495794"/>
          <a:ext cx="1501724" cy="642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Area Orientation Tour</a:t>
          </a:r>
          <a:endParaRPr lang="en-US" sz="1400" kern="1200" dirty="0"/>
        </a:p>
      </dsp:txBody>
      <dsp:txXfrm>
        <a:off x="3799056" y="4527139"/>
        <a:ext cx="1439034" cy="579410"/>
      </dsp:txXfrm>
    </dsp:sp>
    <dsp:sp modelId="{D8E57076-A446-49E7-AE62-E898943BDE9C}">
      <dsp:nvSpPr>
        <dsp:cNvPr id="0" name=""/>
        <dsp:cNvSpPr/>
      </dsp:nvSpPr>
      <dsp:spPr>
        <a:xfrm>
          <a:off x="2274817" y="328610"/>
          <a:ext cx="4454018" cy="4454018"/>
        </a:xfrm>
        <a:custGeom>
          <a:avLst/>
          <a:gdLst/>
          <a:ahLst/>
          <a:cxnLst/>
          <a:rect l="0" t="0" r="0" b="0"/>
          <a:pathLst>
            <a:path>
              <a:moveTo>
                <a:pt x="1354354" y="4275922"/>
              </a:moveTo>
              <a:arcTo wR="2227009" hR="2227009" stAng="6784181" swAng="6934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D331AA5-7F09-4BDD-BF12-FAD51A0072DB}">
      <dsp:nvSpPr>
        <dsp:cNvPr id="0" name=""/>
        <dsp:cNvSpPr/>
      </dsp:nvSpPr>
      <dsp:spPr>
        <a:xfrm>
          <a:off x="2091312" y="3657605"/>
          <a:ext cx="1445041" cy="642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Temp Housing</a:t>
          </a:r>
          <a:endParaRPr lang="en-US" sz="1400" kern="1200" dirty="0"/>
        </a:p>
      </dsp:txBody>
      <dsp:txXfrm>
        <a:off x="2122657" y="3688950"/>
        <a:ext cx="1382351" cy="579410"/>
      </dsp:txXfrm>
    </dsp:sp>
    <dsp:sp modelId="{CAAF0FEE-06D3-4D36-8F64-9F0F2D15ABE5}">
      <dsp:nvSpPr>
        <dsp:cNvPr id="0" name=""/>
        <dsp:cNvSpPr/>
      </dsp:nvSpPr>
      <dsp:spPr>
        <a:xfrm>
          <a:off x="2377157" y="446430"/>
          <a:ext cx="4454018" cy="4454018"/>
        </a:xfrm>
        <a:custGeom>
          <a:avLst/>
          <a:gdLst/>
          <a:ahLst/>
          <a:cxnLst/>
          <a:rect l="0" t="0" r="0" b="0"/>
          <a:pathLst>
            <a:path>
              <a:moveTo>
                <a:pt x="166274" y="3071367"/>
              </a:moveTo>
              <a:arcTo wR="2227009" hR="2227009" stAng="9463158" swAng="7161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512075F-3C2A-48DF-98FA-AAED70B85E35}">
      <dsp:nvSpPr>
        <dsp:cNvPr id="0" name=""/>
        <dsp:cNvSpPr/>
      </dsp:nvSpPr>
      <dsp:spPr>
        <a:xfrm>
          <a:off x="1501221" y="2279515"/>
          <a:ext cx="1733088" cy="642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Transition to Permanent housing</a:t>
          </a:r>
          <a:endParaRPr lang="en-US" sz="1400" kern="1200" dirty="0"/>
        </a:p>
      </dsp:txBody>
      <dsp:txXfrm>
        <a:off x="1532566" y="2310860"/>
        <a:ext cx="1670398" cy="579410"/>
      </dsp:txXfrm>
    </dsp:sp>
    <dsp:sp modelId="{7F3A1F54-416C-4963-8097-9821DB100247}">
      <dsp:nvSpPr>
        <dsp:cNvPr id="0" name=""/>
        <dsp:cNvSpPr/>
      </dsp:nvSpPr>
      <dsp:spPr>
        <a:xfrm>
          <a:off x="2367765" y="373556"/>
          <a:ext cx="4454018" cy="4454018"/>
        </a:xfrm>
        <a:custGeom>
          <a:avLst/>
          <a:gdLst/>
          <a:ahLst/>
          <a:cxnLst/>
          <a:rect l="0" t="0" r="0" b="0"/>
          <a:pathLst>
            <a:path>
              <a:moveTo>
                <a:pt x="60976" y="1709445"/>
              </a:moveTo>
              <a:arcTo wR="2227009" hR="2227009" stAng="11606315" swAng="9402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D07B10-5DD6-4D43-85B2-755D9D5EFE50}">
      <dsp:nvSpPr>
        <dsp:cNvPr id="0" name=""/>
        <dsp:cNvSpPr/>
      </dsp:nvSpPr>
      <dsp:spPr>
        <a:xfrm>
          <a:off x="2526118" y="704781"/>
          <a:ext cx="987846" cy="642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Settling In</a:t>
          </a:r>
          <a:endParaRPr lang="en-US" sz="1400" kern="1200" dirty="0"/>
        </a:p>
      </dsp:txBody>
      <dsp:txXfrm>
        <a:off x="2557463" y="736126"/>
        <a:ext cx="925156" cy="579410"/>
      </dsp:txXfrm>
    </dsp:sp>
    <dsp:sp modelId="{387F9926-6B08-4033-AC40-CB0BF9460C6A}">
      <dsp:nvSpPr>
        <dsp:cNvPr id="0" name=""/>
        <dsp:cNvSpPr/>
      </dsp:nvSpPr>
      <dsp:spPr>
        <a:xfrm>
          <a:off x="2367765" y="373556"/>
          <a:ext cx="4454018" cy="4454018"/>
        </a:xfrm>
        <a:custGeom>
          <a:avLst/>
          <a:gdLst/>
          <a:ahLst/>
          <a:cxnLst/>
          <a:rect l="0" t="0" r="0" b="0"/>
          <a:pathLst>
            <a:path>
              <a:moveTo>
                <a:pt x="1107802" y="301665"/>
              </a:moveTo>
              <a:arcTo wR="2227009" hR="2227009" stAng="14389828" swAng="26680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4E1EA-6B71-4FD4-BA4B-9E435025B394}" type="datetimeFigureOut">
              <a:rPr lang="de-DE" smtClean="0"/>
              <a:t>18.03.2017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A1C8B-002A-4BC0-BD0A-6614A53B8E55}" type="slidenum">
              <a:rPr lang="de-DE" smtClean="0"/>
              <a:t>‹#›</a:t>
            </a:fld>
            <a:endParaRPr lang="de-DE"/>
          </a:p>
        </p:txBody>
      </p:sp>
    </p:spTree>
    <p:extLst>
      <p:ext uri="{BB962C8B-B14F-4D97-AF65-F5344CB8AC3E}">
        <p14:creationId xmlns:p14="http://schemas.microsoft.com/office/powerpoint/2010/main" val="42161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243050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3BA1C8B-002A-4BC0-BD0A-6614A53B8E55}" type="slidenum">
              <a:rPr lang="de-DE" smtClean="0"/>
              <a:t>10</a:t>
            </a:fld>
            <a:endParaRPr lang="de-DE"/>
          </a:p>
        </p:txBody>
      </p:sp>
    </p:spTree>
    <p:extLst>
      <p:ext uri="{BB962C8B-B14F-4D97-AF65-F5344CB8AC3E}">
        <p14:creationId xmlns:p14="http://schemas.microsoft.com/office/powerpoint/2010/main" val="374754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766622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269701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fr-FR" dirty="0" smtClean="0"/>
              <a:t>I WOULD NOT MENTION</a:t>
            </a:r>
            <a:r>
              <a:rPr lang="en-US" altLang="fr-FR" baseline="0" dirty="0" smtClean="0"/>
              <a:t> ANY NAMES (</a:t>
            </a:r>
            <a:r>
              <a:rPr lang="en-US" altLang="fr-FR" baseline="0" dirty="0" err="1" smtClean="0"/>
              <a:t>ie</a:t>
            </a:r>
            <a:r>
              <a:rPr lang="en-US" altLang="fr-FR" baseline="0" dirty="0" smtClean="0"/>
              <a:t> </a:t>
            </a:r>
            <a:r>
              <a:rPr lang="en-US" altLang="fr-FR" baseline="0" dirty="0" err="1" smtClean="0"/>
              <a:t>Cartus</a:t>
            </a:r>
            <a:r>
              <a:rPr lang="en-US" altLang="fr-FR" baseline="0" dirty="0" smtClean="0"/>
              <a:t>) </a:t>
            </a:r>
            <a:endParaRPr lang="en-US" altLang="fr-FR" dirty="0" smtClean="0"/>
          </a:p>
        </p:txBody>
      </p:sp>
    </p:spTree>
    <p:extLst>
      <p:ext uri="{BB962C8B-B14F-4D97-AF65-F5344CB8AC3E}">
        <p14:creationId xmlns:p14="http://schemas.microsoft.com/office/powerpoint/2010/main" val="220153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355929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99305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655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906418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188642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353535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3592884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12939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2567489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3089340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2122429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178418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4166644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771689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615631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1524136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382362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4250204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772368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2958519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909387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329496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1916375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dirty="0" smtClean="0"/>
          </a:p>
        </p:txBody>
      </p:sp>
    </p:spTree>
    <p:extLst>
      <p:ext uri="{BB962C8B-B14F-4D97-AF65-F5344CB8AC3E}">
        <p14:creationId xmlns:p14="http://schemas.microsoft.com/office/powerpoint/2010/main" val="2149235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1971379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271805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152558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105463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smtClean="0"/>
          </a:p>
        </p:txBody>
      </p:sp>
    </p:spTree>
    <p:extLst>
      <p:ext uri="{BB962C8B-B14F-4D97-AF65-F5344CB8AC3E}">
        <p14:creationId xmlns:p14="http://schemas.microsoft.com/office/powerpoint/2010/main" val="97730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3BA1C8B-002A-4BC0-BD0A-6614A53B8E55}"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40550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3BA1C8B-002A-4BC0-BD0A-6614A53B8E55}"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183501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3BA1C8B-002A-4BC0-BD0A-6614A53B8E55}" type="slidenum">
              <a:rPr lang="de-DE" smtClean="0"/>
              <a:t>9</a:t>
            </a:fld>
            <a:endParaRPr lang="de-DE"/>
          </a:p>
        </p:txBody>
      </p:sp>
    </p:spTree>
    <p:extLst>
      <p:ext uri="{BB962C8B-B14F-4D97-AF65-F5344CB8AC3E}">
        <p14:creationId xmlns:p14="http://schemas.microsoft.com/office/powerpoint/2010/main" val="301409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fld id="{C29DA22E-0773-4C40-8C49-52418171D0B7}"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D22BF4-F5A2-4AD7-83BF-1419F8420D08}" type="slidenum">
              <a:rPr lang="nl-BE" altLang="nl-BE"/>
              <a:pPr>
                <a:defRPr/>
              </a:pPr>
              <a:t>‹#›</a:t>
            </a:fld>
            <a:endParaRPr lang="nl-BE" altLang="nl-BE"/>
          </a:p>
        </p:txBody>
      </p:sp>
    </p:spTree>
    <p:extLst>
      <p:ext uri="{BB962C8B-B14F-4D97-AF65-F5344CB8AC3E}">
        <p14:creationId xmlns:p14="http://schemas.microsoft.com/office/powerpoint/2010/main" val="87088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C65BB740-E667-4FAD-A958-CF8F77087F85}"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1B3A02-1A78-4E31-8A00-498A3C342BA9}" type="slidenum">
              <a:rPr lang="nl-BE" altLang="nl-BE"/>
              <a:pPr>
                <a:defRPr/>
              </a:pPr>
              <a:t>‹#›</a:t>
            </a:fld>
            <a:endParaRPr lang="nl-BE" altLang="nl-BE"/>
          </a:p>
        </p:txBody>
      </p:sp>
    </p:spTree>
    <p:extLst>
      <p:ext uri="{BB962C8B-B14F-4D97-AF65-F5344CB8AC3E}">
        <p14:creationId xmlns:p14="http://schemas.microsoft.com/office/powerpoint/2010/main" val="59884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88368891-AFA7-4F74-83EB-4FB791811B4D}"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02922F-A48E-4314-BB8C-9456201CC735}" type="slidenum">
              <a:rPr lang="nl-BE" altLang="nl-BE"/>
              <a:pPr>
                <a:defRPr/>
              </a:pPr>
              <a:t>‹#›</a:t>
            </a:fld>
            <a:endParaRPr lang="nl-BE" altLang="nl-BE"/>
          </a:p>
        </p:txBody>
      </p:sp>
    </p:spTree>
    <p:extLst>
      <p:ext uri="{BB962C8B-B14F-4D97-AF65-F5344CB8AC3E}">
        <p14:creationId xmlns:p14="http://schemas.microsoft.com/office/powerpoint/2010/main" val="75553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fld id="{8F027291-6F12-42CC-A147-E38973052CE3}"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959C3B-1FAC-44D7-B5A2-C464207359C2}" type="slidenum">
              <a:rPr lang="nl-BE" altLang="nl-BE"/>
              <a:pPr>
                <a:defRPr/>
              </a:pPr>
              <a:t>‹#›</a:t>
            </a:fld>
            <a:endParaRPr lang="nl-BE" altLang="nl-BE"/>
          </a:p>
        </p:txBody>
      </p:sp>
    </p:spTree>
    <p:extLst>
      <p:ext uri="{BB962C8B-B14F-4D97-AF65-F5344CB8AC3E}">
        <p14:creationId xmlns:p14="http://schemas.microsoft.com/office/powerpoint/2010/main" val="137543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D73433DE-0ED3-4514-8943-53EB4FA9EB3B}"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563C33-017F-4648-8804-E3FA011BB2A4}" type="slidenum">
              <a:rPr lang="nl-BE" altLang="nl-BE"/>
              <a:pPr>
                <a:defRPr/>
              </a:pPr>
              <a:t>‹#›</a:t>
            </a:fld>
            <a:endParaRPr lang="nl-BE" altLang="nl-BE"/>
          </a:p>
        </p:txBody>
      </p:sp>
    </p:spTree>
    <p:extLst>
      <p:ext uri="{BB962C8B-B14F-4D97-AF65-F5344CB8AC3E}">
        <p14:creationId xmlns:p14="http://schemas.microsoft.com/office/powerpoint/2010/main" val="192100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D303A-81F5-4950-8235-DC2854224BBE}"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496BC4-B8EF-4691-861C-3B055256B16F}" type="slidenum">
              <a:rPr lang="nl-BE" altLang="nl-BE"/>
              <a:pPr>
                <a:defRPr/>
              </a:pPr>
              <a:t>‹#›</a:t>
            </a:fld>
            <a:endParaRPr lang="nl-BE" altLang="nl-BE"/>
          </a:p>
        </p:txBody>
      </p:sp>
    </p:spTree>
    <p:extLst>
      <p:ext uri="{BB962C8B-B14F-4D97-AF65-F5344CB8AC3E}">
        <p14:creationId xmlns:p14="http://schemas.microsoft.com/office/powerpoint/2010/main" val="285787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pPr>
              <a:defRPr/>
            </a:pPr>
            <a:fld id="{6436A330-FD66-40F0-94EF-A11DC2741454}" type="datetimeFigureOut">
              <a:rPr lang="nl-BE">
                <a:solidFill>
                  <a:prstClr val="black">
                    <a:tint val="75000"/>
                  </a:prstClr>
                </a:solidFill>
              </a:rPr>
              <a:pPr>
                <a:defRPr/>
              </a:pPr>
              <a:t>18/03/2017</a:t>
            </a:fld>
            <a:endParaRPr lang="nl-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D5A9E4-0AD3-4724-837C-8CEB37256C7D}" type="slidenum">
              <a:rPr lang="nl-BE" altLang="nl-BE"/>
              <a:pPr>
                <a:defRPr/>
              </a:pPr>
              <a:t>‹#›</a:t>
            </a:fld>
            <a:endParaRPr lang="nl-BE" altLang="nl-BE"/>
          </a:p>
        </p:txBody>
      </p:sp>
    </p:spTree>
    <p:extLst>
      <p:ext uri="{BB962C8B-B14F-4D97-AF65-F5344CB8AC3E}">
        <p14:creationId xmlns:p14="http://schemas.microsoft.com/office/powerpoint/2010/main" val="232837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pPr>
              <a:defRPr/>
            </a:pPr>
            <a:fld id="{5C218F7F-A1E6-4A70-BFC0-ED164C89673F}" type="datetimeFigureOut">
              <a:rPr lang="nl-BE">
                <a:solidFill>
                  <a:prstClr val="black">
                    <a:tint val="75000"/>
                  </a:prstClr>
                </a:solidFill>
              </a:rPr>
              <a:pPr>
                <a:defRPr/>
              </a:pPr>
              <a:t>18/03/2017</a:t>
            </a:fld>
            <a:endParaRPr lang="nl-BE">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0C0B02-A0FF-44A5-80FA-9157E1081DA9}" type="slidenum">
              <a:rPr lang="nl-BE" altLang="nl-BE"/>
              <a:pPr>
                <a:defRPr/>
              </a:pPr>
              <a:t>‹#›</a:t>
            </a:fld>
            <a:endParaRPr lang="nl-BE" altLang="nl-BE"/>
          </a:p>
        </p:txBody>
      </p:sp>
    </p:spTree>
    <p:extLst>
      <p:ext uri="{BB962C8B-B14F-4D97-AF65-F5344CB8AC3E}">
        <p14:creationId xmlns:p14="http://schemas.microsoft.com/office/powerpoint/2010/main" val="2128141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fld id="{A182793F-8E00-44A9-9E3F-4759CAE96B3A}" type="datetimeFigureOut">
              <a:rPr lang="nl-BE">
                <a:solidFill>
                  <a:prstClr val="black">
                    <a:tint val="75000"/>
                  </a:prstClr>
                </a:solidFill>
              </a:rPr>
              <a:pPr>
                <a:defRPr/>
              </a:pPr>
              <a:t>18/03/2017</a:t>
            </a:fld>
            <a:endParaRPr lang="nl-BE">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CB5DC87-5EC4-436F-A7E5-197E92B22077}" type="slidenum">
              <a:rPr lang="nl-BE" altLang="nl-BE"/>
              <a:pPr>
                <a:defRPr/>
              </a:pPr>
              <a:t>‹#›</a:t>
            </a:fld>
            <a:endParaRPr lang="nl-BE" altLang="nl-BE"/>
          </a:p>
        </p:txBody>
      </p:sp>
    </p:spTree>
    <p:extLst>
      <p:ext uri="{BB962C8B-B14F-4D97-AF65-F5344CB8AC3E}">
        <p14:creationId xmlns:p14="http://schemas.microsoft.com/office/powerpoint/2010/main" val="1972702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6661B-5E3C-4D0B-B84F-992734EC248E}" type="datetimeFigureOut">
              <a:rPr lang="nl-BE">
                <a:solidFill>
                  <a:prstClr val="black">
                    <a:tint val="75000"/>
                  </a:prstClr>
                </a:solidFill>
              </a:rPr>
              <a:pPr>
                <a:defRPr/>
              </a:pPr>
              <a:t>18/03/2017</a:t>
            </a:fld>
            <a:endParaRPr lang="nl-BE">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8160401-7F88-42DA-BDC0-B8D9639B1DDD}" type="slidenum">
              <a:rPr lang="nl-BE" altLang="nl-BE"/>
              <a:pPr>
                <a:defRPr/>
              </a:pPr>
              <a:t>‹#›</a:t>
            </a:fld>
            <a:endParaRPr lang="nl-BE" altLang="nl-BE"/>
          </a:p>
        </p:txBody>
      </p:sp>
    </p:spTree>
    <p:extLst>
      <p:ext uri="{BB962C8B-B14F-4D97-AF65-F5344CB8AC3E}">
        <p14:creationId xmlns:p14="http://schemas.microsoft.com/office/powerpoint/2010/main" val="1230474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6C8A4B-5846-4ED3-9518-481746737043}" type="datetimeFigureOut">
              <a:rPr lang="nl-BE">
                <a:solidFill>
                  <a:prstClr val="black">
                    <a:tint val="75000"/>
                  </a:prstClr>
                </a:solidFill>
              </a:rPr>
              <a:pPr>
                <a:defRPr/>
              </a:pPr>
              <a:t>18/03/2017</a:t>
            </a:fld>
            <a:endParaRPr lang="nl-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AFD239-98FF-4236-B5EC-6B0E57AF0B1F}" type="slidenum">
              <a:rPr lang="nl-BE" altLang="nl-BE"/>
              <a:pPr>
                <a:defRPr/>
              </a:pPr>
              <a:t>‹#›</a:t>
            </a:fld>
            <a:endParaRPr lang="nl-BE" altLang="nl-BE"/>
          </a:p>
        </p:txBody>
      </p:sp>
    </p:spTree>
    <p:extLst>
      <p:ext uri="{BB962C8B-B14F-4D97-AF65-F5344CB8AC3E}">
        <p14:creationId xmlns:p14="http://schemas.microsoft.com/office/powerpoint/2010/main" val="79907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594C9FD5-3BE0-4BE4-A83C-15AF3057AF1C}"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2580EB-1621-4320-854A-2D3573603DBE}" type="slidenum">
              <a:rPr lang="nl-BE" altLang="nl-BE"/>
              <a:pPr>
                <a:defRPr/>
              </a:pPr>
              <a:t>‹#›</a:t>
            </a:fld>
            <a:endParaRPr lang="nl-BE" altLang="nl-BE"/>
          </a:p>
        </p:txBody>
      </p:sp>
    </p:spTree>
    <p:extLst>
      <p:ext uri="{BB962C8B-B14F-4D97-AF65-F5344CB8AC3E}">
        <p14:creationId xmlns:p14="http://schemas.microsoft.com/office/powerpoint/2010/main" val="286842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4D8842-D3E5-4C4C-9949-962DD146F8C4}" type="datetimeFigureOut">
              <a:rPr lang="nl-BE">
                <a:solidFill>
                  <a:prstClr val="black">
                    <a:tint val="75000"/>
                  </a:prstClr>
                </a:solidFill>
              </a:rPr>
              <a:pPr>
                <a:defRPr/>
              </a:pPr>
              <a:t>18/03/2017</a:t>
            </a:fld>
            <a:endParaRPr lang="nl-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3703EE-5419-4D59-A1C6-F71DCA06E827}" type="slidenum">
              <a:rPr lang="nl-BE" altLang="nl-BE"/>
              <a:pPr>
                <a:defRPr/>
              </a:pPr>
              <a:t>‹#›</a:t>
            </a:fld>
            <a:endParaRPr lang="nl-BE" altLang="nl-BE"/>
          </a:p>
        </p:txBody>
      </p:sp>
    </p:spTree>
    <p:extLst>
      <p:ext uri="{BB962C8B-B14F-4D97-AF65-F5344CB8AC3E}">
        <p14:creationId xmlns:p14="http://schemas.microsoft.com/office/powerpoint/2010/main" val="2587260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D496CC91-BF55-4541-88F2-627A8B9F7817}"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448A79-8545-40BC-82E1-9C6DEE6A9D14}" type="slidenum">
              <a:rPr lang="nl-BE" altLang="nl-BE"/>
              <a:pPr>
                <a:defRPr/>
              </a:pPr>
              <a:t>‹#›</a:t>
            </a:fld>
            <a:endParaRPr lang="nl-BE" altLang="nl-BE"/>
          </a:p>
        </p:txBody>
      </p:sp>
    </p:spTree>
    <p:extLst>
      <p:ext uri="{BB962C8B-B14F-4D97-AF65-F5344CB8AC3E}">
        <p14:creationId xmlns:p14="http://schemas.microsoft.com/office/powerpoint/2010/main" val="1038641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9B2F529E-FB1B-408A-9B74-13CEA95645D9}"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9FF2B9-B18D-4FD7-9622-DA1924B7D67F}" type="slidenum">
              <a:rPr lang="nl-BE" altLang="nl-BE"/>
              <a:pPr>
                <a:defRPr/>
              </a:pPr>
              <a:t>‹#›</a:t>
            </a:fld>
            <a:endParaRPr lang="nl-BE" altLang="nl-BE"/>
          </a:p>
        </p:txBody>
      </p:sp>
    </p:spTree>
    <p:extLst>
      <p:ext uri="{BB962C8B-B14F-4D97-AF65-F5344CB8AC3E}">
        <p14:creationId xmlns:p14="http://schemas.microsoft.com/office/powerpoint/2010/main" val="687605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642882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978287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179427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91186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34775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189692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5464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715E35-8A1C-48D0-BDA8-5C266A31A078}"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E7716C-5731-423A-A105-1DE57918AE19}" type="slidenum">
              <a:rPr lang="nl-BE" altLang="nl-BE"/>
              <a:pPr>
                <a:defRPr/>
              </a:pPr>
              <a:t>‹#›</a:t>
            </a:fld>
            <a:endParaRPr lang="nl-BE" altLang="nl-BE"/>
          </a:p>
        </p:txBody>
      </p:sp>
    </p:spTree>
    <p:extLst>
      <p:ext uri="{BB962C8B-B14F-4D97-AF65-F5344CB8AC3E}">
        <p14:creationId xmlns:p14="http://schemas.microsoft.com/office/powerpoint/2010/main" val="4181364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128167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685261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624811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31840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pPr>
              <a:defRPr/>
            </a:pPr>
            <a:fld id="{B441371B-CA29-4C4F-B7CF-3F8BAB09A7E6}" type="datetimeFigureOut">
              <a:rPr lang="nl-BE">
                <a:solidFill>
                  <a:prstClr val="black">
                    <a:tint val="75000"/>
                  </a:prstClr>
                </a:solidFill>
              </a:rPr>
              <a:pPr>
                <a:defRPr/>
              </a:pPr>
              <a:t>18/03/2017</a:t>
            </a:fld>
            <a:endParaRPr lang="nl-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2C822-9F1F-4486-BD19-56F06680A51B}" type="slidenum">
              <a:rPr lang="nl-BE" altLang="nl-BE"/>
              <a:pPr>
                <a:defRPr/>
              </a:pPr>
              <a:t>‹#›</a:t>
            </a:fld>
            <a:endParaRPr lang="nl-BE" altLang="nl-BE"/>
          </a:p>
        </p:txBody>
      </p:sp>
    </p:spTree>
    <p:extLst>
      <p:ext uri="{BB962C8B-B14F-4D97-AF65-F5344CB8AC3E}">
        <p14:creationId xmlns:p14="http://schemas.microsoft.com/office/powerpoint/2010/main" val="78936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pPr>
              <a:defRPr/>
            </a:pPr>
            <a:fld id="{D7346ECD-BDBB-4294-A6D0-3C07DC13D03B}" type="datetimeFigureOut">
              <a:rPr lang="nl-BE">
                <a:solidFill>
                  <a:prstClr val="black">
                    <a:tint val="75000"/>
                  </a:prstClr>
                </a:solidFill>
              </a:rPr>
              <a:pPr>
                <a:defRPr/>
              </a:pPr>
              <a:t>18/03/2017</a:t>
            </a:fld>
            <a:endParaRPr lang="nl-BE">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DAF9FA1-65BB-48A9-848D-9D3BF5B1A282}" type="slidenum">
              <a:rPr lang="nl-BE" altLang="nl-BE"/>
              <a:pPr>
                <a:defRPr/>
              </a:pPr>
              <a:t>‹#›</a:t>
            </a:fld>
            <a:endParaRPr lang="nl-BE" altLang="nl-BE"/>
          </a:p>
        </p:txBody>
      </p:sp>
    </p:spTree>
    <p:extLst>
      <p:ext uri="{BB962C8B-B14F-4D97-AF65-F5344CB8AC3E}">
        <p14:creationId xmlns:p14="http://schemas.microsoft.com/office/powerpoint/2010/main" val="106765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fld id="{6EBB228C-93AD-496A-9D08-E276414E10C3}" type="datetimeFigureOut">
              <a:rPr lang="nl-BE">
                <a:solidFill>
                  <a:prstClr val="black">
                    <a:tint val="75000"/>
                  </a:prstClr>
                </a:solidFill>
              </a:rPr>
              <a:pPr>
                <a:defRPr/>
              </a:pPr>
              <a:t>18/03/2017</a:t>
            </a:fld>
            <a:endParaRPr lang="nl-BE">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4E3462-8467-4718-9709-C5EBA35B9E15}" type="slidenum">
              <a:rPr lang="nl-BE" altLang="nl-BE"/>
              <a:pPr>
                <a:defRPr/>
              </a:pPr>
              <a:t>‹#›</a:t>
            </a:fld>
            <a:endParaRPr lang="nl-BE" altLang="nl-BE"/>
          </a:p>
        </p:txBody>
      </p:sp>
    </p:spTree>
    <p:extLst>
      <p:ext uri="{BB962C8B-B14F-4D97-AF65-F5344CB8AC3E}">
        <p14:creationId xmlns:p14="http://schemas.microsoft.com/office/powerpoint/2010/main" val="369772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566876-232B-4A2B-B5A2-6EFAC5F47997}" type="datetimeFigureOut">
              <a:rPr lang="nl-BE">
                <a:solidFill>
                  <a:prstClr val="black">
                    <a:tint val="75000"/>
                  </a:prstClr>
                </a:solidFill>
              </a:rPr>
              <a:pPr>
                <a:defRPr/>
              </a:pPr>
              <a:t>18/03/2017</a:t>
            </a:fld>
            <a:endParaRPr lang="nl-BE">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E0C14D8-AFDD-4FE0-AC05-949A7C01C8B7}" type="slidenum">
              <a:rPr lang="nl-BE" altLang="nl-BE"/>
              <a:pPr>
                <a:defRPr/>
              </a:pPr>
              <a:t>‹#›</a:t>
            </a:fld>
            <a:endParaRPr lang="nl-BE" altLang="nl-BE"/>
          </a:p>
        </p:txBody>
      </p:sp>
    </p:spTree>
    <p:extLst>
      <p:ext uri="{BB962C8B-B14F-4D97-AF65-F5344CB8AC3E}">
        <p14:creationId xmlns:p14="http://schemas.microsoft.com/office/powerpoint/2010/main" val="141060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D0E1C7-A6CF-4F22-962E-3CD92021AB29}" type="datetimeFigureOut">
              <a:rPr lang="nl-BE">
                <a:solidFill>
                  <a:prstClr val="black">
                    <a:tint val="75000"/>
                  </a:prstClr>
                </a:solidFill>
              </a:rPr>
              <a:pPr>
                <a:defRPr/>
              </a:pPr>
              <a:t>18/03/2017</a:t>
            </a:fld>
            <a:endParaRPr lang="nl-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3419D9-27B7-48C8-BBC8-6971D60D931D}" type="slidenum">
              <a:rPr lang="nl-BE" altLang="nl-BE"/>
              <a:pPr>
                <a:defRPr/>
              </a:pPr>
              <a:t>‹#›</a:t>
            </a:fld>
            <a:endParaRPr lang="nl-BE" altLang="nl-BE"/>
          </a:p>
        </p:txBody>
      </p:sp>
    </p:spTree>
    <p:extLst>
      <p:ext uri="{BB962C8B-B14F-4D97-AF65-F5344CB8AC3E}">
        <p14:creationId xmlns:p14="http://schemas.microsoft.com/office/powerpoint/2010/main" val="291312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D340C0-1947-4F20-A558-A486EABF6417}" type="datetimeFigureOut">
              <a:rPr lang="nl-BE">
                <a:solidFill>
                  <a:prstClr val="black">
                    <a:tint val="75000"/>
                  </a:prstClr>
                </a:solidFill>
              </a:rPr>
              <a:pPr>
                <a:defRPr/>
              </a:pPr>
              <a:t>18/03/2017</a:t>
            </a:fld>
            <a:endParaRPr lang="nl-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nl-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AAF96C-F78C-4051-B25C-AA4D14D6EA2D}" type="slidenum">
              <a:rPr lang="nl-BE" altLang="nl-BE"/>
              <a:pPr>
                <a:defRPr/>
              </a:pPr>
              <a:t>‹#›</a:t>
            </a:fld>
            <a:endParaRPr lang="nl-BE" altLang="nl-BE"/>
          </a:p>
        </p:txBody>
      </p:sp>
    </p:spTree>
    <p:extLst>
      <p:ext uri="{BB962C8B-B14F-4D97-AF65-F5344CB8AC3E}">
        <p14:creationId xmlns:p14="http://schemas.microsoft.com/office/powerpoint/2010/main" val="226009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nl-BE" altLang="fr-FR"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nl-BE" altLang="fr-FR"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3210E2-4367-4466-9C6D-F2B1671F45C8}"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F9A6CD1A-C7B6-49C3-AF64-6C2AC9B7D171}" type="slidenum">
              <a:rPr lang="nl-BE" altLang="nl-BE"/>
              <a:pPr fontAlgn="base">
                <a:spcBef>
                  <a:spcPct val="0"/>
                </a:spcBef>
                <a:spcAft>
                  <a:spcPct val="0"/>
                </a:spcAft>
                <a:defRPr/>
              </a:pPr>
              <a:t>‹#›</a:t>
            </a:fld>
            <a:endParaRPr lang="nl-BE" altLang="nl-BE"/>
          </a:p>
        </p:txBody>
      </p:sp>
    </p:spTree>
    <p:extLst>
      <p:ext uri="{BB962C8B-B14F-4D97-AF65-F5344CB8AC3E}">
        <p14:creationId xmlns:p14="http://schemas.microsoft.com/office/powerpoint/2010/main" val="224926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nl-BE" altLang="fr-FR"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nl-BE" altLang="fr-FR"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4BD3B5-5118-4198-A919-1EF9F34A0CB4}" type="datetimeFigureOut">
              <a:rPr lang="nl-BE">
                <a:solidFill>
                  <a:prstClr val="black">
                    <a:tint val="75000"/>
                  </a:prstClr>
                </a:solidFill>
              </a:rPr>
              <a:pPr>
                <a:defRPr/>
              </a:pPr>
              <a:t>18/03/2017</a:t>
            </a:fld>
            <a:endParaRPr lang="nl-BE">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DFC0080-D5FD-461C-B8B8-3AD2AF1881C7}" type="slidenum">
              <a:rPr lang="nl-BE" altLang="nl-BE"/>
              <a:pPr fontAlgn="base">
                <a:spcBef>
                  <a:spcPct val="0"/>
                </a:spcBef>
                <a:spcAft>
                  <a:spcPct val="0"/>
                </a:spcAft>
                <a:defRPr/>
              </a:pPr>
              <a:t>‹#›</a:t>
            </a:fld>
            <a:endParaRPr lang="nl-BE" altLang="nl-BE"/>
          </a:p>
        </p:txBody>
      </p:sp>
    </p:spTree>
    <p:extLst>
      <p:ext uri="{BB962C8B-B14F-4D97-AF65-F5344CB8AC3E}">
        <p14:creationId xmlns:p14="http://schemas.microsoft.com/office/powerpoint/2010/main" val="3250797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7F36F-B733-42A4-B6C8-32240A123E38}" type="datetimeFigureOut">
              <a:rPr lang="de-DE" smtClean="0">
                <a:solidFill>
                  <a:prstClr val="black">
                    <a:tint val="75000"/>
                  </a:prstClr>
                </a:solidFill>
              </a:rPr>
              <a:pPr/>
              <a:t>18.03.2017</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5EB5B-F223-4489-8918-750BBAB8B92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804477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CAcQjRxqFQoTCP-E7umR_scCFcU_GgodChwP2g&amp;url=http://www.ispp.edu.kh/&amp;psig=AFQjCNGUoL_VWyHom_tGqo0K_QW00_qmKQ&amp;ust=1442581711053664"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0"/>
          <p:cNvSpPr txBox="1">
            <a:spLocks noChangeArrowheads="1"/>
          </p:cNvSpPr>
          <p:nvPr/>
        </p:nvSpPr>
        <p:spPr bwMode="auto">
          <a:xfrm>
            <a:off x="1411310" y="2797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fr-FR" sz="1800" b="1" dirty="0">
                <a:solidFill>
                  <a:prstClr val="black"/>
                </a:solidFill>
                <a:latin typeface="Arial" panose="020B0604020202020204" pitchFamily="34" charset="0"/>
              </a:rPr>
              <a:t>DSP TRAINING</a:t>
            </a:r>
            <a:endParaRPr lang="de-DE" altLang="fr-FR" sz="1800" b="1" dirty="0">
              <a:solidFill>
                <a:prstClr val="black"/>
              </a:solidFill>
              <a:latin typeface="Arial" panose="020B0604020202020204" pitchFamily="34" charset="0"/>
            </a:endParaRPr>
          </a:p>
          <a:p>
            <a:pPr algn="ctr">
              <a:spcBef>
                <a:spcPct val="0"/>
              </a:spcBef>
              <a:buFontTx/>
              <a:buNone/>
            </a:pPr>
            <a:endParaRPr lang="en-US" altLang="fr-FR" sz="1800" b="1" dirty="0">
              <a:solidFill>
                <a:srgbClr val="FF0000"/>
              </a:solidFill>
              <a:latin typeface="Arial" panose="020B0604020202020204" pitchFamily="34" charset="0"/>
            </a:endParaRPr>
          </a:p>
        </p:txBody>
      </p:sp>
      <p:sp>
        <p:nvSpPr>
          <p:cNvPr id="3" name="Date Placeholder 2"/>
          <p:cNvSpPr>
            <a:spLocks noGrp="1"/>
          </p:cNvSpPr>
          <p:nvPr>
            <p:ph type="dt" sz="quarter" idx="10"/>
          </p:nvPr>
        </p:nvSpPr>
        <p:spPr/>
        <p:txBody>
          <a:bodyPr/>
          <a:lstStyle/>
          <a:p>
            <a:pPr>
              <a:defRPr/>
            </a:pPr>
            <a:fld id="{ED3D6DA2-AD41-4601-BCA5-50DB4F42E27D}" type="datetime1">
              <a:rPr lang="nl-BE">
                <a:solidFill>
                  <a:prstClr val="black">
                    <a:tint val="75000"/>
                  </a:prstClr>
                </a:solidFill>
              </a:rPr>
              <a:pPr>
                <a:defRPr/>
              </a:pPr>
              <a:t>18/03/2017</a:t>
            </a:fld>
            <a:endParaRPr lang="nl-BE">
              <a:solidFill>
                <a:prstClr val="black">
                  <a:tint val="75000"/>
                </a:prstClr>
              </a:solidFill>
            </a:endParaRP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8FCFA4-0BF4-4C29-9B96-D439A194247E}" type="slidenum">
              <a:rPr lang="nl-BE" altLang="nl-BE" sz="1200">
                <a:solidFill>
                  <a:srgbClr val="898989"/>
                </a:solidFill>
              </a:rPr>
              <a:pPr>
                <a:spcBef>
                  <a:spcPct val="0"/>
                </a:spcBef>
                <a:buFontTx/>
                <a:buNone/>
              </a:pPr>
              <a:t>1</a:t>
            </a:fld>
            <a:endParaRPr lang="nl-BE" altLang="nl-BE" sz="1200">
              <a:solidFill>
                <a:srgbClr val="898989"/>
              </a:solidFill>
            </a:endParaRPr>
          </a:p>
        </p:txBody>
      </p:sp>
      <p:sp>
        <p:nvSpPr>
          <p:cNvPr id="2" name="Textfeld 1"/>
          <p:cNvSpPr txBox="1"/>
          <p:nvPr/>
        </p:nvSpPr>
        <p:spPr>
          <a:xfrm>
            <a:off x="441325" y="900202"/>
            <a:ext cx="11244263" cy="3139321"/>
          </a:xfrm>
          <a:prstGeom prst="rect">
            <a:avLst/>
          </a:prstGeom>
        </p:spPr>
        <p:txBody>
          <a:bodyPr rtlCol="0" anchor="t">
            <a:spAutoFit/>
          </a:bodyPr>
          <a:lstStyle/>
          <a:p>
            <a:r>
              <a:rPr lang="de-DE"/>
              <a:t>Learning Objectives:</a:t>
            </a:r>
            <a:endParaRPr lang="de-DE" dirty="0"/>
          </a:p>
          <a:p>
            <a:endParaRPr lang="de-DE" dirty="0"/>
          </a:p>
          <a:p>
            <a:r>
              <a:rPr lang="de-DE"/>
              <a:t>By going through the 6 sections of this online DSP training, you will</a:t>
            </a:r>
            <a:endParaRPr lang="de-DE" dirty="0"/>
          </a:p>
          <a:p>
            <a:endParaRPr lang="de-DE" dirty="0"/>
          </a:p>
          <a:p>
            <a:pPr marL="285750" indent="-285750">
              <a:buFont typeface="Arial" panose="020B0604020202020204" pitchFamily="34" charset="0"/>
              <a:buChar char="•"/>
            </a:pPr>
            <a:r>
              <a:rPr lang="de-DE"/>
              <a:t>Understand the relocation market, the stakeholders and the basic destination services</a:t>
            </a:r>
            <a:endParaRPr lang="de-DE" dirty="0"/>
          </a:p>
          <a:p>
            <a:pPr marL="285750" indent="-285750">
              <a:buFont typeface="Arial" panose="020B0604020202020204" pitchFamily="34" charset="0"/>
              <a:buChar char="•"/>
            </a:pPr>
            <a:r>
              <a:rPr lang="de-DE"/>
              <a:t>Understand how to identify your customer needs</a:t>
            </a:r>
            <a:endParaRPr lang="de-DE" dirty="0"/>
          </a:p>
          <a:p>
            <a:pPr marL="285750" indent="-285750">
              <a:buFont typeface="Arial" panose="020B0604020202020204" pitchFamily="34" charset="0"/>
              <a:buChar char="•"/>
            </a:pPr>
            <a:r>
              <a:rPr lang="de-DE" dirty="0">
                <a:latin typeface="Calibri" charset="0"/>
              </a:rPr>
              <a:t>Understand the rate metrics and how to calculate the total costs of a relocation </a:t>
            </a:r>
          </a:p>
          <a:p>
            <a:pPr marL="285750" indent="-285750">
              <a:buFont typeface="Arial" panose="020B0604020202020204" pitchFamily="34" charset="0"/>
              <a:buChar char="•"/>
            </a:pPr>
            <a:r>
              <a:rPr lang="de-DE"/>
              <a:t>Be able to sell your destination services and the added value of your company</a:t>
            </a:r>
            <a:endParaRPr lang="de-DE" dirty="0"/>
          </a:p>
          <a:p>
            <a:pPr marL="285750" indent="-285750">
              <a:buFont typeface="Arial" panose="020B0604020202020204" pitchFamily="34" charset="0"/>
              <a:buChar char="•"/>
            </a:pPr>
            <a:r>
              <a:rPr lang="de-DE"/>
              <a:t>Understand how to structure your company, your departments, your services in order to provide outstanding services to your customers</a:t>
            </a:r>
            <a:endParaRPr lang="de-DE" dirty="0"/>
          </a:p>
          <a:p>
            <a:pPr marL="285750" indent="-285750">
              <a:buFont typeface="Arial" panose="020B0604020202020204" pitchFamily="34" charset="0"/>
              <a:buChar char="•"/>
            </a:pPr>
            <a:r>
              <a:rPr lang="de-DE"/>
              <a:t>Understand the basic cultural differences</a:t>
            </a:r>
            <a:endParaRPr lang="de-DE" dirty="0"/>
          </a:p>
        </p:txBody>
      </p:sp>
    </p:spTree>
    <p:extLst>
      <p:ext uri="{BB962C8B-B14F-4D97-AF65-F5344CB8AC3E}">
        <p14:creationId xmlns:p14="http://schemas.microsoft.com/office/powerpoint/2010/main" val="2242775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00200" y="73224"/>
            <a:ext cx="990600" cy="1145977"/>
            <a:chOff x="7772400" y="5334000"/>
            <a:chExt cx="990600" cy="114597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334000"/>
              <a:ext cx="848868" cy="893029"/>
            </a:xfrm>
            <a:prstGeom prst="rect">
              <a:avLst/>
            </a:prstGeom>
          </p:spPr>
        </p:pic>
        <p:sp>
          <p:nvSpPr>
            <p:cNvPr id="6" name="TextBox 5"/>
            <p:cNvSpPr txBox="1"/>
            <p:nvPr/>
          </p:nvSpPr>
          <p:spPr>
            <a:xfrm>
              <a:off x="7772400" y="6172200"/>
              <a:ext cx="990600" cy="307777"/>
            </a:xfrm>
            <a:prstGeom prst="rect">
              <a:avLst/>
            </a:prstGeom>
            <a:noFill/>
          </p:spPr>
          <p:txBody>
            <a:bodyPr wrap="square" rtlCol="0">
              <a:spAutoFit/>
            </a:bodyPr>
            <a:lstStyle/>
            <a:p>
              <a:pPr algn="ctr"/>
              <a:r>
                <a:rPr lang="nl-BE" sz="1400" dirty="0"/>
                <a:t>Read more</a:t>
              </a:r>
            </a:p>
          </p:txBody>
        </p:sp>
      </p:grpSp>
      <p:sp>
        <p:nvSpPr>
          <p:cNvPr id="7" name="TextBox 6"/>
          <p:cNvSpPr txBox="1"/>
          <p:nvPr/>
        </p:nvSpPr>
        <p:spPr>
          <a:xfrm>
            <a:off x="3352800" y="457200"/>
            <a:ext cx="6858000" cy="923330"/>
          </a:xfrm>
          <a:prstGeom prst="rect">
            <a:avLst/>
          </a:prstGeom>
          <a:noFill/>
        </p:spPr>
        <p:txBody>
          <a:bodyPr wrap="square" rtlCol="0" anchor="t">
            <a:spAutoFit/>
          </a:bodyPr>
          <a:lstStyle/>
          <a:p>
            <a:r>
              <a:rPr lang="nl-BE" dirty="0"/>
              <a:t>Note for Eypc: an icon where the student will click and they can download a document called "</a:t>
            </a:r>
            <a:r>
              <a:rPr lang="nl-BE" dirty="0">
                <a:latin typeface="Calibri" charset="0"/>
              </a:rPr>
              <a:t>Read More section needs analysis questionnaire"</a:t>
            </a:r>
            <a:endParaRPr lang="de-DE" dirty="0">
              <a:latin typeface="Calibri" charset="0"/>
            </a:endParaRPr>
          </a:p>
        </p:txBody>
      </p:sp>
    </p:spTree>
    <p:extLst>
      <p:ext uri="{BB962C8B-B14F-4D97-AF65-F5344CB8AC3E}">
        <p14:creationId xmlns:p14="http://schemas.microsoft.com/office/powerpoint/2010/main" val="14341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3817939"/>
            <a:ext cx="5362575" cy="2548390"/>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a:t>
            </a:r>
          </a:p>
          <a:p>
            <a:pPr>
              <a:buFont typeface="Arial" panose="020B0604020202020204" pitchFamily="34" charset="0"/>
              <a:buNone/>
              <a:defRPr/>
            </a:pPr>
            <a:r>
              <a:rPr lang="nl-BE" sz="1400" dirty="0">
                <a:solidFill>
                  <a:prstClr val="black"/>
                </a:solidFill>
              </a:rPr>
              <a:t>Who are interested in Destination Services, who are providing destination services : in other words who are  the stakeholders?</a:t>
            </a:r>
          </a:p>
          <a:p>
            <a:pPr>
              <a:buFont typeface="Arial" panose="020B0604020202020204" pitchFamily="34" charset="0"/>
              <a:buNone/>
              <a:defRPr/>
            </a:pPr>
            <a:r>
              <a:rPr lang="nl-BE" sz="1400" dirty="0" err="1">
                <a:solidFill>
                  <a:prstClr val="black"/>
                </a:solidFill>
              </a:rPr>
              <a:t>The main stakeholder is clearly</a:t>
            </a:r>
            <a:r>
              <a:rPr lang="nl-BE" sz="1400" dirty="0">
                <a:solidFill>
                  <a:prstClr val="black"/>
                </a:solidFill>
              </a:rPr>
              <a:t> </a:t>
            </a:r>
            <a:r>
              <a:rPr lang="nl-BE" sz="1400" dirty="0" err="1">
                <a:solidFill>
                  <a:prstClr val="black"/>
                </a:solidFill>
              </a:rPr>
              <a:t>the</a:t>
            </a:r>
            <a:r>
              <a:rPr lang="nl-BE" sz="1400" dirty="0">
                <a:solidFill>
                  <a:prstClr val="black"/>
                </a:solidFill>
              </a:rPr>
              <a:t> </a:t>
            </a:r>
            <a:r>
              <a:rPr lang="nl-BE" sz="1400" dirty="0" err="1">
                <a:solidFill>
                  <a:prstClr val="black"/>
                </a:solidFill>
              </a:rPr>
              <a:t>transferee</a:t>
            </a:r>
            <a:r>
              <a:rPr lang="nl-BE" sz="1400" dirty="0">
                <a:solidFill>
                  <a:prstClr val="black"/>
                </a:solidFill>
              </a:rPr>
              <a:t> </a:t>
            </a:r>
            <a:r>
              <a:rPr lang="nl-BE" sz="1400" dirty="0" err="1">
                <a:solidFill>
                  <a:prstClr val="black"/>
                </a:solidFill>
              </a:rPr>
              <a:t>and</a:t>
            </a:r>
            <a:r>
              <a:rPr lang="nl-BE" sz="1400" dirty="0">
                <a:solidFill>
                  <a:prstClr val="black"/>
                </a:solidFill>
              </a:rPr>
              <a:t> his close family. </a:t>
            </a:r>
            <a:r>
              <a:rPr lang="nl-BE" sz="1400" dirty="0" err="1">
                <a:solidFill>
                  <a:prstClr val="black"/>
                </a:solidFill>
              </a:rPr>
              <a:t>If</a:t>
            </a:r>
            <a:r>
              <a:rPr lang="nl-BE" sz="1400" dirty="0">
                <a:solidFill>
                  <a:prstClr val="black"/>
                </a:solidFill>
              </a:rPr>
              <a:t> </a:t>
            </a:r>
            <a:r>
              <a:rPr lang="nl-BE" sz="1400" dirty="0" err="1">
                <a:solidFill>
                  <a:prstClr val="black"/>
                </a:solidFill>
              </a:rPr>
              <a:t>they</a:t>
            </a:r>
            <a:r>
              <a:rPr lang="nl-BE" sz="1400" dirty="0">
                <a:solidFill>
                  <a:prstClr val="black"/>
                </a:solidFill>
              </a:rPr>
              <a:t> have </a:t>
            </a:r>
            <a:r>
              <a:rPr lang="nl-BE" sz="1400" dirty="0" err="1">
                <a:solidFill>
                  <a:prstClr val="black"/>
                </a:solidFill>
              </a:rPr>
              <a:t>children,</a:t>
            </a:r>
            <a:r>
              <a:rPr lang="nl-BE" sz="1400" dirty="0">
                <a:solidFill>
                  <a:prstClr val="black"/>
                </a:solidFill>
              </a:rPr>
              <a:t>  </a:t>
            </a:r>
            <a:r>
              <a:rPr lang="nl-BE" sz="1400" dirty="0" err="1">
                <a:solidFill>
                  <a:prstClr val="black"/>
                </a:solidFill>
              </a:rPr>
              <a:t>they</a:t>
            </a:r>
            <a:r>
              <a:rPr lang="nl-BE" sz="1400" dirty="0">
                <a:solidFill>
                  <a:prstClr val="black"/>
                </a:solidFill>
              </a:rPr>
              <a:t> will </a:t>
            </a:r>
            <a:r>
              <a:rPr lang="nl-BE" sz="1400" dirty="0" err="1">
                <a:solidFill>
                  <a:prstClr val="black"/>
                </a:solidFill>
              </a:rPr>
              <a:t>need</a:t>
            </a:r>
            <a:r>
              <a:rPr lang="nl-BE" sz="1400" dirty="0">
                <a:solidFill>
                  <a:prstClr val="black"/>
                </a:solidFill>
              </a:rPr>
              <a:t> </a:t>
            </a:r>
            <a:r>
              <a:rPr lang="nl-BE" sz="1400" dirty="0" err="1">
                <a:solidFill>
                  <a:prstClr val="black"/>
                </a:solidFill>
              </a:rPr>
              <a:t>to</a:t>
            </a:r>
            <a:r>
              <a:rPr lang="nl-BE" sz="1400" dirty="0">
                <a:solidFill>
                  <a:prstClr val="black"/>
                </a:solidFill>
              </a:rPr>
              <a:t> </a:t>
            </a:r>
            <a:r>
              <a:rPr lang="nl-BE" sz="1400" dirty="0" err="1">
                <a:solidFill>
                  <a:prstClr val="black"/>
                </a:solidFill>
              </a:rPr>
              <a:t>find</a:t>
            </a:r>
            <a:r>
              <a:rPr lang="nl-BE" sz="1400" dirty="0">
                <a:solidFill>
                  <a:prstClr val="black"/>
                </a:solidFill>
              </a:rPr>
              <a:t> a new school  </a:t>
            </a:r>
            <a:r>
              <a:rPr lang="nl-BE" sz="1400" dirty="0" err="1">
                <a:solidFill>
                  <a:prstClr val="black"/>
                </a:solidFill>
              </a:rPr>
              <a:t>they will need</a:t>
            </a:r>
            <a:r>
              <a:rPr lang="nl-BE" sz="1400" dirty="0">
                <a:solidFill>
                  <a:prstClr val="black"/>
                </a:solidFill>
              </a:rPr>
              <a:t> </a:t>
            </a:r>
            <a:r>
              <a:rPr lang="nl-BE" sz="1400" dirty="0" err="1">
                <a:solidFill>
                  <a:prstClr val="black"/>
                </a:solidFill>
              </a:rPr>
              <a:t>assistance</a:t>
            </a:r>
            <a:r>
              <a:rPr lang="nl-BE" sz="1400" dirty="0">
                <a:solidFill>
                  <a:prstClr val="black"/>
                </a:solidFill>
              </a:rPr>
              <a:t> </a:t>
            </a:r>
            <a:r>
              <a:rPr lang="nl-BE" sz="1400" dirty="0" err="1">
                <a:solidFill>
                  <a:prstClr val="black"/>
                </a:solidFill>
              </a:rPr>
              <a:t>with</a:t>
            </a:r>
            <a:r>
              <a:rPr lang="nl-BE" sz="1400" dirty="0">
                <a:solidFill>
                  <a:prstClr val="black"/>
                </a:solidFill>
              </a:rPr>
              <a:t> </a:t>
            </a:r>
            <a:r>
              <a:rPr lang="nl-BE" sz="1400" dirty="0" err="1">
                <a:solidFill>
                  <a:prstClr val="black"/>
                </a:solidFill>
              </a:rPr>
              <a:t>the</a:t>
            </a:r>
            <a:r>
              <a:rPr lang="nl-BE" sz="1400" dirty="0">
                <a:solidFill>
                  <a:prstClr val="black"/>
                </a:solidFill>
              </a:rPr>
              <a:t> school search.  Most likely they will need </a:t>
            </a:r>
            <a:r>
              <a:rPr lang="nl-BE" sz="1400" dirty="0" err="1">
                <a:solidFill>
                  <a:prstClr val="black"/>
                </a:solidFill>
              </a:rPr>
              <a:t>Temporary</a:t>
            </a:r>
            <a:r>
              <a:rPr lang="nl-BE" sz="1400" dirty="0">
                <a:solidFill>
                  <a:prstClr val="black"/>
                </a:solidFill>
              </a:rPr>
              <a:t> </a:t>
            </a:r>
            <a:r>
              <a:rPr lang="nl-BE" sz="1400" dirty="0" err="1">
                <a:solidFill>
                  <a:prstClr val="black"/>
                </a:solidFill>
              </a:rPr>
              <a:t>accommodation</a:t>
            </a:r>
            <a:r>
              <a:rPr lang="nl-BE" sz="1400" dirty="0">
                <a:solidFill>
                  <a:prstClr val="black"/>
                </a:solidFill>
              </a:rPr>
              <a:t> </a:t>
            </a:r>
            <a:r>
              <a:rPr lang="nl-BE" sz="1400" dirty="0" err="1">
                <a:solidFill>
                  <a:prstClr val="black"/>
                </a:solidFill>
              </a:rPr>
              <a:t>and</a:t>
            </a:r>
            <a:r>
              <a:rPr lang="nl-BE" sz="1400" dirty="0">
                <a:solidFill>
                  <a:prstClr val="black"/>
                </a:solidFill>
              </a:rPr>
              <a:t> a permanent </a:t>
            </a:r>
            <a:r>
              <a:rPr lang="nl-BE" sz="1400" dirty="0" err="1">
                <a:solidFill>
                  <a:prstClr val="black"/>
                </a:solidFill>
              </a:rPr>
              <a:t>residence. </a:t>
            </a:r>
            <a:r>
              <a:rPr lang="nl-BE" sz="1400" dirty="0">
                <a:solidFill>
                  <a:prstClr val="black"/>
                </a:solidFill>
              </a:rPr>
              <a:t> The second major stakeholder is obviously the corporate account who will  in most cases pay for these services and  the third key stakeholder is the service provider.  Other stakeholders can be a third party Relocation Management company called RMC, or even a moving company. </a:t>
            </a:r>
          </a:p>
        </p:txBody>
      </p:sp>
      <p:sp>
        <p:nvSpPr>
          <p:cNvPr id="6" name="TextBox 5"/>
          <p:cNvSpPr txBox="1"/>
          <p:nvPr/>
        </p:nvSpPr>
        <p:spPr>
          <a:xfrm>
            <a:off x="1704975" y="4730750"/>
            <a:ext cx="3348038" cy="954088"/>
          </a:xfrm>
          <a:prstGeom prst="rect">
            <a:avLst/>
          </a:prstGeom>
          <a:solidFill>
            <a:schemeClr val="bg1">
              <a:lumMod val="85000"/>
            </a:schemeClr>
          </a:solidFill>
        </p:spPr>
        <p:txBody>
          <a:bodyPr>
            <a:spAutoFit/>
          </a:bodyPr>
          <a:lstStyle/>
          <a:p>
            <a:pPr>
              <a:defRPr/>
            </a:pPr>
            <a:r>
              <a:rPr lang="nl-BE" sz="1400" b="1" dirty="0">
                <a:solidFill>
                  <a:prstClr val="black"/>
                </a:solidFill>
              </a:rPr>
              <a:t>Animation instructions:</a:t>
            </a:r>
          </a:p>
          <a:p>
            <a:pPr>
              <a:defRPr/>
            </a:pPr>
            <a:r>
              <a:rPr lang="nl-BE" sz="1400" b="1" dirty="0">
                <a:solidFill>
                  <a:prstClr val="black"/>
                </a:solidFill>
              </a:rPr>
              <a:t>Picture of a Corporate business </a:t>
            </a:r>
            <a:r>
              <a:rPr lang="nl-BE" sz="1400" b="1" dirty="0" err="1">
                <a:solidFill>
                  <a:prstClr val="black"/>
                </a:solidFill>
              </a:rPr>
              <a:t>woman</a:t>
            </a:r>
            <a:r>
              <a:rPr lang="nl-BE" sz="1400" b="1" dirty="0">
                <a:solidFill>
                  <a:prstClr val="black"/>
                </a:solidFill>
              </a:rPr>
              <a:t>/man in corporate office, picture of Family </a:t>
            </a:r>
            <a:r>
              <a:rPr lang="nl-BE" sz="1400" b="1" dirty="0" err="1">
                <a:solidFill>
                  <a:prstClr val="black"/>
                </a:solidFill>
              </a:rPr>
              <a:t>moving</a:t>
            </a:r>
            <a:endParaRPr lang="nl-BE" sz="1400" b="1" dirty="0">
              <a:solidFill>
                <a:prstClr val="black"/>
              </a:solidFill>
            </a:endParaRPr>
          </a:p>
        </p:txBody>
      </p:sp>
      <p:cxnSp>
        <p:nvCxnSpPr>
          <p:cNvPr id="7" name="Straight Connector 6"/>
          <p:cNvCxnSpPr/>
          <p:nvPr/>
        </p:nvCxnSpPr>
        <p:spPr>
          <a:xfrm flipV="1">
            <a:off x="1704975" y="3673476"/>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12294"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5B4087C5-239E-4DC3-83D0-D2C1A26A747C}" type="slidenum">
              <a:rPr lang="nl-BE" altLang="nl-BE" sz="1200">
                <a:solidFill>
                  <a:srgbClr val="898989"/>
                </a:solidFill>
              </a:rPr>
              <a:pPr algn="r">
                <a:spcBef>
                  <a:spcPct val="0"/>
                </a:spcBef>
                <a:buFontTx/>
                <a:buNone/>
              </a:pPr>
              <a:t>11</a:t>
            </a:fld>
            <a:endParaRPr lang="nl-BE" altLang="nl-BE" sz="1200">
              <a:solidFill>
                <a:srgbClr val="898989"/>
              </a:solidFill>
            </a:endParaRPr>
          </a:p>
        </p:txBody>
      </p:sp>
      <p:sp>
        <p:nvSpPr>
          <p:cNvPr id="12295"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12296" name="TextBox 3"/>
          <p:cNvSpPr txBox="1">
            <a:spLocks noChangeArrowheads="1"/>
          </p:cNvSpPr>
          <p:nvPr/>
        </p:nvSpPr>
        <p:spPr bwMode="auto">
          <a:xfrm>
            <a:off x="1706563" y="220664"/>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Tx/>
              <a:buNone/>
            </a:pPr>
            <a:endParaRPr lang="en-CA"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p:txBody>
      </p:sp>
      <p:pic>
        <p:nvPicPr>
          <p:cNvPr id="12297"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476251"/>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18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92738" y="3789363"/>
            <a:ext cx="6756400" cy="3065455"/>
          </a:xfrm>
          <a:prstGeom prst="rect">
            <a:avLst/>
          </a:prstGeom>
          <a:solidFill>
            <a:schemeClr val="accent3">
              <a:lumMod val="20000"/>
              <a:lumOff val="80000"/>
            </a:schemeClr>
          </a:solidFill>
          <a:ln>
            <a:noFill/>
          </a:ln>
        </p:spPr>
        <p:txBody>
          <a:bodyPr wrap="square"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a:t>
            </a:r>
          </a:p>
          <a:p>
            <a:pPr>
              <a:buFont typeface="Arial" panose="020B0604020202020204" pitchFamily="34" charset="0"/>
              <a:buNone/>
              <a:defRPr/>
            </a:pPr>
            <a:r>
              <a:rPr lang="en-US" sz="1400" dirty="0">
                <a:solidFill>
                  <a:prstClr val="black"/>
                </a:solidFill>
              </a:rPr>
              <a:t>So where are we today : </a:t>
            </a:r>
          </a:p>
          <a:p>
            <a:pPr>
              <a:buFont typeface="Arial" panose="020B0604020202020204" pitchFamily="34" charset="0"/>
              <a:buNone/>
              <a:defRPr/>
            </a:pPr>
            <a:r>
              <a:rPr lang="en-US" sz="1400" dirty="0">
                <a:solidFill>
                  <a:prstClr val="black"/>
                </a:solidFill>
              </a:rPr>
              <a:t>Some companies decided to be a good solid operational moving company and keep doing what they have been doing for decades providing excellent Moving Services to their customers. There  are very good reasons for it : historic and /or strategic reasons . For example They receive a lot of business from third parties and adding destination services would jeopardize this revenue stream. They may not see the need to invest in these new services, hire and train new staff. </a:t>
            </a:r>
            <a:endParaRPr lang="nl-BE" sz="1400" dirty="0">
              <a:solidFill>
                <a:prstClr val="black"/>
              </a:solidFill>
            </a:endParaRPr>
          </a:p>
          <a:p>
            <a:pPr>
              <a:buFont typeface="Arial" panose="020B0604020202020204" pitchFamily="34" charset="0"/>
              <a:buNone/>
              <a:defRPr/>
            </a:pPr>
            <a:r>
              <a:rPr lang="en-US" sz="1400" dirty="0">
                <a:solidFill>
                  <a:prstClr val="black"/>
                </a:solidFill>
              </a:rPr>
              <a:t>Other moving companies decided adding these additional destination services, which  was in their view in their best interest. </a:t>
            </a:r>
            <a:endParaRPr lang="nl-BE" sz="1400" dirty="0">
              <a:solidFill>
                <a:prstClr val="black"/>
              </a:solidFill>
            </a:endParaRPr>
          </a:p>
          <a:p>
            <a:pPr>
              <a:buFont typeface="Arial" panose="020B0604020202020204" pitchFamily="34" charset="0"/>
              <a:buNone/>
              <a:defRPr/>
            </a:pPr>
            <a:r>
              <a:rPr lang="en-US" sz="1400" dirty="0">
                <a:solidFill>
                  <a:prstClr val="black"/>
                </a:solidFill>
              </a:rPr>
              <a:t>Others saw a new business opportunity and companies called Relocation Management Companies were created in order to manage the complete mobility process for their corporate clients, but not having assets like </a:t>
            </a:r>
            <a:r>
              <a:rPr lang="en-US" sz="1400" dirty="0" err="1">
                <a:solidFill>
                  <a:prstClr val="black"/>
                </a:solidFill>
              </a:rPr>
              <a:t>e.g</a:t>
            </a:r>
            <a:r>
              <a:rPr lang="en-US" sz="1400" dirty="0">
                <a:solidFill>
                  <a:prstClr val="black"/>
                </a:solidFill>
              </a:rPr>
              <a:t>  warehouses, trucks, packing crews.  </a:t>
            </a:r>
            <a:endParaRPr lang="nl-BE" sz="1400" dirty="0">
              <a:solidFill>
                <a:prstClr val="black"/>
              </a:solidFill>
            </a:endParaRPr>
          </a:p>
        </p:txBody>
      </p:sp>
      <p:sp>
        <p:nvSpPr>
          <p:cNvPr id="6" name="TextBox 5"/>
          <p:cNvSpPr txBox="1"/>
          <p:nvPr/>
        </p:nvSpPr>
        <p:spPr>
          <a:xfrm>
            <a:off x="1704975" y="4730751"/>
            <a:ext cx="3348038" cy="523875"/>
          </a:xfrm>
          <a:prstGeom prst="rect">
            <a:avLst/>
          </a:prstGeom>
          <a:solidFill>
            <a:schemeClr val="bg1">
              <a:lumMod val="85000"/>
            </a:schemeClr>
          </a:solidFill>
        </p:spPr>
        <p:txBody>
          <a:bodyPr>
            <a:spAutoFit/>
          </a:bodyPr>
          <a:lstStyle/>
          <a:p>
            <a:pPr>
              <a:defRPr/>
            </a:pPr>
            <a:r>
              <a:rPr lang="nl-BE" sz="1400" b="1" dirty="0">
                <a:solidFill>
                  <a:prstClr val="black"/>
                </a:solidFill>
              </a:rPr>
              <a:t>Animation instructions:</a:t>
            </a:r>
          </a:p>
          <a:p>
            <a:pPr>
              <a:defRPr/>
            </a:pPr>
            <a:endParaRPr lang="nl-BE" sz="1400" b="1" dirty="0">
              <a:solidFill>
                <a:prstClr val="black"/>
              </a:solidFill>
            </a:endParaRPr>
          </a:p>
        </p:txBody>
      </p:sp>
      <p:cxnSp>
        <p:nvCxnSpPr>
          <p:cNvPr id="7" name="Straight Connector 6"/>
          <p:cNvCxnSpPr/>
          <p:nvPr/>
        </p:nvCxnSpPr>
        <p:spPr>
          <a:xfrm flipV="1">
            <a:off x="1704975" y="37163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14342"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2490E4EF-31AB-493E-9B29-F290C0F2713B}" type="slidenum">
              <a:rPr lang="nl-BE" altLang="nl-BE" sz="1200">
                <a:solidFill>
                  <a:srgbClr val="898989"/>
                </a:solidFill>
              </a:rPr>
              <a:pPr algn="r">
                <a:spcBef>
                  <a:spcPct val="0"/>
                </a:spcBef>
                <a:buFontTx/>
                <a:buNone/>
              </a:pPr>
              <a:t>12</a:t>
            </a:fld>
            <a:endParaRPr lang="nl-BE" altLang="nl-BE" sz="1200">
              <a:solidFill>
                <a:srgbClr val="898989"/>
              </a:solidFill>
            </a:endParaRPr>
          </a:p>
        </p:txBody>
      </p:sp>
      <p:sp>
        <p:nvSpPr>
          <p:cNvPr id="14343"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14344" name="TextBox 3"/>
          <p:cNvSpPr txBox="1">
            <a:spLocks noChangeArrowheads="1"/>
          </p:cNvSpPr>
          <p:nvPr/>
        </p:nvSpPr>
        <p:spPr bwMode="auto">
          <a:xfrm>
            <a:off x="1706563" y="220664"/>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Tx/>
              <a:buNone/>
            </a:pPr>
            <a:endParaRPr lang="en-CA"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p:txBody>
      </p:sp>
    </p:spTree>
    <p:extLst>
      <p:ext uri="{BB962C8B-B14F-4D97-AF65-F5344CB8AC3E}">
        <p14:creationId xmlns:p14="http://schemas.microsoft.com/office/powerpoint/2010/main" val="3017454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936616" y="5178113"/>
            <a:ext cx="5275263" cy="1643527"/>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a:t>
            </a:r>
          </a:p>
          <a:p>
            <a:pPr>
              <a:buFont typeface="Arial" panose="020B0604020202020204" pitchFamily="34" charset="0"/>
              <a:buNone/>
              <a:defRPr/>
            </a:pPr>
            <a:r>
              <a:rPr lang="en-US" sz="1400" dirty="0">
                <a:solidFill>
                  <a:prstClr val="black"/>
                </a:solidFill>
              </a:rPr>
              <a:t>What brings the future ? Will all </a:t>
            </a:r>
            <a:r>
              <a:rPr lang="en-US" sz="1400" dirty="0" err="1">
                <a:solidFill>
                  <a:prstClr val="black"/>
                </a:solidFill>
              </a:rPr>
              <a:t>Fidi</a:t>
            </a:r>
            <a:r>
              <a:rPr lang="en-US" sz="1400" dirty="0">
                <a:solidFill>
                  <a:prstClr val="black"/>
                </a:solidFill>
              </a:rPr>
              <a:t> members also  become Destination Service Providers and start offering these services or will we keep seeing a mix of companies providing it and others providing just moving services? What will our clients want us to do ? Are they looking for more additional services like expense management, tenancy management, consulting services ?</a:t>
            </a:r>
            <a:endParaRPr lang="nl-BE" sz="1400" dirty="0">
              <a:solidFill>
                <a:prstClr val="black"/>
              </a:solidFill>
            </a:endParaRPr>
          </a:p>
        </p:txBody>
      </p:sp>
      <p:sp>
        <p:nvSpPr>
          <p:cNvPr id="6" name="TextBox 5"/>
          <p:cNvSpPr txBox="1"/>
          <p:nvPr/>
        </p:nvSpPr>
        <p:spPr>
          <a:xfrm>
            <a:off x="143412" y="6227920"/>
            <a:ext cx="3348038" cy="523875"/>
          </a:xfrm>
          <a:prstGeom prst="rect">
            <a:avLst/>
          </a:prstGeom>
          <a:solidFill>
            <a:schemeClr val="bg1">
              <a:lumMod val="85000"/>
            </a:schemeClr>
          </a:solidFill>
        </p:spPr>
        <p:txBody>
          <a:bodyPr>
            <a:spAutoFit/>
          </a:bodyPr>
          <a:lstStyle/>
          <a:p>
            <a:pPr>
              <a:defRPr/>
            </a:pPr>
            <a:r>
              <a:rPr lang="nl-BE" sz="1400" b="1" dirty="0">
                <a:solidFill>
                  <a:prstClr val="black"/>
                </a:solidFill>
              </a:rPr>
              <a:t>Animation instructions:</a:t>
            </a:r>
          </a:p>
          <a:p>
            <a:pPr>
              <a:defRPr/>
            </a:pPr>
            <a:r>
              <a:rPr lang="nl-BE" sz="1400" b="1" dirty="0">
                <a:solidFill>
                  <a:prstClr val="black"/>
                </a:solidFill>
              </a:rPr>
              <a:t>FUTURE</a:t>
            </a:r>
          </a:p>
        </p:txBody>
      </p: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16390"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EE57AD00-7108-46AC-85FC-C2DFE459D2B8}" type="slidenum">
              <a:rPr lang="nl-BE" altLang="nl-BE" sz="1200">
                <a:solidFill>
                  <a:srgbClr val="898989"/>
                </a:solidFill>
              </a:rPr>
              <a:pPr algn="r">
                <a:spcBef>
                  <a:spcPct val="0"/>
                </a:spcBef>
                <a:buFontTx/>
                <a:buNone/>
              </a:pPr>
              <a:t>13</a:t>
            </a:fld>
            <a:endParaRPr lang="nl-BE" altLang="nl-BE" sz="1200">
              <a:solidFill>
                <a:srgbClr val="898989"/>
              </a:solidFill>
            </a:endParaRPr>
          </a:p>
        </p:txBody>
      </p:sp>
      <p:sp>
        <p:nvSpPr>
          <p:cNvPr id="16391"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16392" name="TextBox 3"/>
          <p:cNvSpPr txBox="1">
            <a:spLocks noChangeArrowheads="1"/>
          </p:cNvSpPr>
          <p:nvPr/>
        </p:nvSpPr>
        <p:spPr bwMode="auto">
          <a:xfrm>
            <a:off x="1706563" y="220664"/>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Tx/>
              <a:buNone/>
            </a:pPr>
            <a:endParaRPr lang="en-CA"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p:txBody>
      </p:sp>
      <p:pic>
        <p:nvPicPr>
          <p:cNvPr id="16393"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1618" y="239153"/>
            <a:ext cx="7091362"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87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0"/>
          <p:cNvSpPr txBox="1">
            <a:spLocks noChangeArrowheads="1"/>
          </p:cNvSpPr>
          <p:nvPr/>
        </p:nvSpPr>
        <p:spPr bwMode="auto">
          <a:xfrm>
            <a:off x="1524000" y="185737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fr-FR" sz="1800" b="1" dirty="0">
                <a:solidFill>
                  <a:prstClr val="black"/>
                </a:solidFill>
                <a:latin typeface="Arial" panose="020B0604020202020204" pitchFamily="34" charset="0"/>
              </a:rPr>
              <a:t>DSP TRAINING</a:t>
            </a:r>
          </a:p>
          <a:p>
            <a:pPr algn="ctr" fontAlgn="base">
              <a:spcBef>
                <a:spcPct val="0"/>
              </a:spcBef>
              <a:spcAft>
                <a:spcPct val="0"/>
              </a:spcAft>
              <a:buFontTx/>
              <a:buNone/>
            </a:pPr>
            <a:r>
              <a:rPr lang="en-US" altLang="fr-FR" sz="1800" dirty="0">
                <a:solidFill>
                  <a:prstClr val="black"/>
                </a:solidFill>
                <a:latin typeface="Arial" panose="020B0604020202020204" pitchFamily="34" charset="0"/>
              </a:rPr>
              <a:t>E-learning format</a:t>
            </a:r>
          </a:p>
          <a:p>
            <a:pPr algn="ctr" fontAlgn="base">
              <a:spcBef>
                <a:spcPct val="0"/>
              </a:spcBef>
              <a:spcAft>
                <a:spcPct val="0"/>
              </a:spcAft>
              <a:buFontTx/>
              <a:buNone/>
            </a:pPr>
            <a:endParaRPr lang="en-US" altLang="fr-FR" sz="1800" b="1" dirty="0">
              <a:solidFill>
                <a:prstClr val="black"/>
              </a:solidFill>
              <a:latin typeface="Arial" panose="020B0604020202020204" pitchFamily="34" charset="0"/>
            </a:endParaRPr>
          </a:p>
          <a:p>
            <a:pPr algn="ctr" fontAlgn="base">
              <a:spcBef>
                <a:spcPct val="0"/>
              </a:spcBef>
              <a:spcAft>
                <a:spcPct val="0"/>
              </a:spcAft>
              <a:buFontTx/>
              <a:buNone/>
            </a:pPr>
            <a:r>
              <a:rPr lang="en-US" altLang="fr-FR" sz="1800" b="1" dirty="0">
                <a:solidFill>
                  <a:srgbClr val="FF0000"/>
                </a:solidFill>
                <a:latin typeface="Arial" panose="020B0604020202020204" pitchFamily="34" charset="0"/>
              </a:rPr>
              <a:t>Section 2: Your customers</a:t>
            </a:r>
          </a:p>
          <a:p>
            <a:pPr algn="ctr" fontAlgn="base">
              <a:spcBef>
                <a:spcPct val="0"/>
              </a:spcBef>
              <a:spcAft>
                <a:spcPct val="0"/>
              </a:spcAft>
              <a:buFontTx/>
              <a:buNone/>
            </a:pPr>
            <a:endParaRPr lang="en-US" altLang="fr-FR" sz="1800" b="1" dirty="0">
              <a:solidFill>
                <a:srgbClr val="FF0000"/>
              </a:solidFill>
              <a:latin typeface="Arial" panose="020B0604020202020204" pitchFamily="34" charset="0"/>
            </a:endParaRPr>
          </a:p>
          <a:p>
            <a:pPr algn="ctr" fontAlgn="base">
              <a:spcBef>
                <a:spcPct val="0"/>
              </a:spcBef>
              <a:spcAft>
                <a:spcPct val="0"/>
              </a:spcAft>
              <a:buFontTx/>
              <a:buNone/>
            </a:pPr>
            <a:r>
              <a:rPr lang="en-US" altLang="fr-FR" sz="1800" dirty="0">
                <a:solidFill>
                  <a:srgbClr val="FF0000"/>
                </a:solidFill>
                <a:latin typeface="Arial" panose="020B0604020202020204" pitchFamily="34" charset="0"/>
              </a:rPr>
              <a:t> </a:t>
            </a:r>
            <a:endParaRPr lang="nl-BE" altLang="fr-FR" sz="1800" dirty="0">
              <a:solidFill>
                <a:srgbClr val="FF0000"/>
              </a:solidFill>
              <a:latin typeface="Arial" panose="020B0604020202020204" pitchFamily="34" charset="0"/>
            </a:endParaRPr>
          </a:p>
        </p:txBody>
      </p:sp>
      <p:sp>
        <p:nvSpPr>
          <p:cNvPr id="3" name="Date Placeholder 2"/>
          <p:cNvSpPr>
            <a:spLocks noGrp="1"/>
          </p:cNvSpPr>
          <p:nvPr>
            <p:ph type="dt" sz="quarter" idx="10"/>
          </p:nvPr>
        </p:nvSpPr>
        <p:spPr/>
        <p:txBody>
          <a:bodyPr/>
          <a:lstStyle/>
          <a:p>
            <a:pPr>
              <a:defRPr/>
            </a:pPr>
            <a:fld id="{ED3D6DA2-AD41-4601-BCA5-50DB4F42E27D}" type="datetime1">
              <a:rPr lang="nl-BE">
                <a:solidFill>
                  <a:prstClr val="black">
                    <a:tint val="75000"/>
                  </a:prstClr>
                </a:solidFill>
              </a:rPr>
              <a:pPr>
                <a:defRPr/>
              </a:pPr>
              <a:t>18/03/2017</a:t>
            </a:fld>
            <a:endParaRPr lang="nl-BE">
              <a:solidFill>
                <a:prstClr val="black">
                  <a:tint val="75000"/>
                </a:prstClr>
              </a:solidFill>
            </a:endParaRP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EE348A-0760-42CA-9757-E77405093B45}" type="slidenum">
              <a:rPr lang="nl-BE" altLang="nl-BE" sz="1200">
                <a:solidFill>
                  <a:srgbClr val="898989"/>
                </a:solidFill>
              </a:rPr>
              <a:pPr>
                <a:spcBef>
                  <a:spcPct val="0"/>
                </a:spcBef>
                <a:buFontTx/>
                <a:buNone/>
              </a:pPr>
              <a:t>14</a:t>
            </a:fld>
            <a:endParaRPr lang="nl-BE" altLang="nl-BE" sz="1200">
              <a:solidFill>
                <a:srgbClr val="898989"/>
              </a:solidFill>
            </a:endParaRPr>
          </a:p>
        </p:txBody>
      </p:sp>
    </p:spTree>
    <p:extLst>
      <p:ext uri="{BB962C8B-B14F-4D97-AF65-F5344CB8AC3E}">
        <p14:creationId xmlns:p14="http://schemas.microsoft.com/office/powerpoint/2010/main" val="1767023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0"/>
          <p:cNvSpPr txBox="1">
            <a:spLocks noChangeArrowheads="1"/>
          </p:cNvSpPr>
          <p:nvPr/>
        </p:nvSpPr>
        <p:spPr bwMode="auto">
          <a:xfrm>
            <a:off x="1451768" y="1453093"/>
            <a:ext cx="914400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de-DE" altLang="en-US" sz="1800" b="1" dirty="0">
              <a:solidFill>
                <a:prstClr val="black"/>
              </a:solidFill>
              <a:latin typeface="Arial" panose="020B0604020202020204" pitchFamily="34" charset="0"/>
            </a:endParaRPr>
          </a:p>
          <a:p>
            <a:pPr lvl="1">
              <a:spcBef>
                <a:spcPct val="0"/>
              </a:spcBef>
              <a:buFontTx/>
              <a:buNone/>
            </a:pPr>
            <a:r>
              <a:rPr lang="en-US" altLang="en-US" sz="1800" b="1" dirty="0">
                <a:solidFill>
                  <a:prstClr val="black"/>
                </a:solidFill>
                <a:latin typeface="Arial" panose="020B0604020202020204" pitchFamily="34" charset="0"/>
              </a:rPr>
              <a:t>Learning Objectives</a:t>
            </a:r>
            <a:r>
              <a:rPr lang="en-US" altLang="en-US" sz="1800" dirty="0">
                <a:solidFill>
                  <a:prstClr val="black"/>
                </a:solidFill>
                <a:latin typeface="Arial" panose="020B0604020202020204" pitchFamily="34" charset="0"/>
              </a:rPr>
              <a:t>:</a:t>
            </a:r>
          </a:p>
          <a:p>
            <a:pPr lvl="1">
              <a:spcBef>
                <a:spcPct val="0"/>
              </a:spcBef>
              <a:buFontTx/>
              <a:buNone/>
            </a:pPr>
            <a:r>
              <a:rPr lang="en-US" altLang="en-US" sz="1800" dirty="0">
                <a:solidFill>
                  <a:prstClr val="black"/>
                </a:solidFill>
                <a:latin typeface="Arial" panose="020B0604020202020204" pitchFamily="34" charset="0"/>
              </a:rPr>
              <a:t>At the end of this section, you will:</a:t>
            </a:r>
          </a:p>
          <a:p>
            <a:pPr lvl="1">
              <a:spcBef>
                <a:spcPct val="0"/>
              </a:spcBef>
              <a:buFontTx/>
              <a:buChar char="•"/>
            </a:pPr>
            <a:endParaRPr lang="en-US" altLang="en-US" sz="1800" dirty="0">
              <a:solidFill>
                <a:prstClr val="black"/>
              </a:solidFill>
              <a:latin typeface="Arial" panose="020B0604020202020204" pitchFamily="34" charset="0"/>
            </a:endParaRPr>
          </a:p>
          <a:p>
            <a:pPr lvl="1">
              <a:spcBef>
                <a:spcPct val="0"/>
              </a:spcBef>
              <a:buFontTx/>
              <a:buChar char="•"/>
            </a:pPr>
            <a:r>
              <a:rPr lang="en-US" altLang="en-US" sz="1800" dirty="0">
                <a:solidFill>
                  <a:prstClr val="black"/>
                </a:solidFill>
                <a:latin typeface="Arial" panose="020B0604020202020204" pitchFamily="34" charset="0"/>
              </a:rPr>
              <a:t>Identify the different types of customers</a:t>
            </a:r>
            <a:endParaRPr lang="de-DE" altLang="en-US" sz="1800" dirty="0">
              <a:solidFill>
                <a:prstClr val="black"/>
              </a:solidFill>
              <a:latin typeface="Arial" panose="020B0604020202020204" pitchFamily="34" charset="0"/>
            </a:endParaRPr>
          </a:p>
          <a:p>
            <a:pPr lvl="1">
              <a:spcBef>
                <a:spcPct val="0"/>
              </a:spcBef>
            </a:pPr>
            <a:r>
              <a:rPr lang="en-US" altLang="en-US" sz="1800" dirty="0">
                <a:solidFill>
                  <a:prstClr val="black"/>
                </a:solidFill>
                <a:latin typeface="Arial" panose="020B0604020202020204" pitchFamily="34" charset="0"/>
              </a:rPr>
              <a:t>Be able to identify the customer needs</a:t>
            </a:r>
            <a:endParaRPr lang="fr-BE" altLang="fr-FR" sz="1800" dirty="0">
              <a:solidFill>
                <a:srgbClr val="F79646">
                  <a:lumMod val="75000"/>
                </a:srgbClr>
              </a:solidFill>
              <a:latin typeface="Calibri"/>
            </a:endParaRPr>
          </a:p>
          <a:p>
            <a:pPr lvl="1">
              <a:spcBef>
                <a:spcPct val="0"/>
              </a:spcBef>
              <a:buFont typeface="Arial" panose="020B0604020202020204" pitchFamily="34" charset="0"/>
              <a:buNone/>
            </a:pPr>
            <a:endParaRPr lang="fr-BE" altLang="fr-FR" sz="1800" dirty="0">
              <a:solidFill>
                <a:srgbClr val="F79646">
                  <a:lumMod val="75000"/>
                </a:srgbClr>
              </a:solidFill>
              <a:latin typeface="Calibri"/>
            </a:endParaRPr>
          </a:p>
          <a:p>
            <a:pPr lvl="1">
              <a:spcBef>
                <a:spcPct val="0"/>
              </a:spcBef>
              <a:buFont typeface="Arial" panose="020B0604020202020204" pitchFamily="34" charset="0"/>
              <a:buNone/>
            </a:pPr>
            <a:endParaRPr lang="fr-BE" altLang="fr-FR" sz="1800" dirty="0">
              <a:solidFill>
                <a:srgbClr val="F79646">
                  <a:lumMod val="75000"/>
                </a:srgbClr>
              </a:solidFill>
              <a:latin typeface="Calibri"/>
            </a:endParaRPr>
          </a:p>
          <a:p>
            <a:pPr lvl="1">
              <a:spcBef>
                <a:spcPct val="0"/>
              </a:spcBef>
              <a:buFont typeface="Arial" panose="020B0604020202020204" pitchFamily="34" charset="0"/>
              <a:buNone/>
            </a:pPr>
            <a:endParaRPr lang="fr-BE" altLang="fr-FR" sz="1800" dirty="0">
              <a:solidFill>
                <a:srgbClr val="F79646">
                  <a:lumMod val="75000"/>
                </a:srgbClr>
              </a:solidFill>
              <a:latin typeface="Calibri"/>
            </a:endParaRPr>
          </a:p>
        </p:txBody>
      </p:sp>
      <p:sp>
        <p:nvSpPr>
          <p:cNvPr id="307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FA5AD01-2703-433F-B739-073DD9513C0A}" type="datetime1">
              <a:rPr lang="nl-BE" altLang="en-US" sz="1200">
                <a:solidFill>
                  <a:srgbClr val="898989"/>
                </a:solidFill>
              </a:rPr>
              <a:pPr>
                <a:spcBef>
                  <a:spcPct val="0"/>
                </a:spcBef>
                <a:buFontTx/>
                <a:buNone/>
              </a:pPr>
              <a:t>18/03/2017</a:t>
            </a:fld>
            <a:endParaRPr lang="nl-BE" altLang="en-US" sz="1200">
              <a:solidFill>
                <a:srgbClr val="898989"/>
              </a:solidFill>
            </a:endParaRPr>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4CAE77C-1A93-40BF-966A-378563C2F881}" type="slidenum">
              <a:rPr lang="nl-BE" altLang="en-US" sz="1200">
                <a:solidFill>
                  <a:srgbClr val="898989"/>
                </a:solidFill>
              </a:rPr>
              <a:pPr>
                <a:spcBef>
                  <a:spcPct val="0"/>
                </a:spcBef>
                <a:buFontTx/>
                <a:buNone/>
              </a:pPr>
              <a:t>15</a:t>
            </a:fld>
            <a:endParaRPr lang="nl-BE" altLang="en-US" sz="1200">
              <a:solidFill>
                <a:srgbClr val="898989"/>
              </a:solidFill>
            </a:endParaRPr>
          </a:p>
        </p:txBody>
      </p:sp>
      <p:sp>
        <p:nvSpPr>
          <p:cNvPr id="6" name="TextBox 5"/>
          <p:cNvSpPr txBox="1"/>
          <p:nvPr/>
        </p:nvSpPr>
        <p:spPr>
          <a:xfrm>
            <a:off x="18994" y="5588143"/>
            <a:ext cx="4572000" cy="523875"/>
          </a:xfrm>
          <a:prstGeom prst="rect">
            <a:avLst/>
          </a:prstGeom>
          <a:solidFill>
            <a:schemeClr val="bg1">
              <a:lumMod val="85000"/>
            </a:schemeClr>
          </a:solid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nl-BE" sz="1400" b="1" dirty="0">
                <a:solidFill>
                  <a:prstClr val="black"/>
                </a:solidFill>
                <a:latin typeface="Calibri" pitchFamily="34" charset="0"/>
              </a:rPr>
              <a:t>Animation instructions:</a:t>
            </a:r>
          </a:p>
          <a:p>
            <a:pPr eaLnBrk="1" hangingPunct="1">
              <a:defRPr/>
            </a:pPr>
            <a:r>
              <a:rPr lang="nl-BE" sz="1400" dirty="0">
                <a:solidFill>
                  <a:prstClr val="black"/>
                </a:solidFill>
                <a:latin typeface="Calibri" pitchFamily="34" charset="0"/>
              </a:rPr>
              <a:t>Text appears on screen Iine by line in synch with voice over</a:t>
            </a:r>
          </a:p>
        </p:txBody>
      </p:sp>
      <p:sp>
        <p:nvSpPr>
          <p:cNvPr id="3078" name="TextBox 4"/>
          <p:cNvSpPr txBox="1">
            <a:spLocks noChangeArrowheads="1"/>
          </p:cNvSpPr>
          <p:nvPr/>
        </p:nvSpPr>
        <p:spPr bwMode="auto">
          <a:xfrm>
            <a:off x="6946900" y="4780292"/>
            <a:ext cx="5184775" cy="1169551"/>
          </a:xfrm>
          <a:prstGeom prst="rect">
            <a:avLst/>
          </a:prstGeom>
          <a:solidFill>
            <a:schemeClr val="accent3">
              <a:lumMod val="20000"/>
              <a:lumOff val="80000"/>
            </a:schemeClr>
          </a:solidFill>
          <a:ln>
            <a:noFill/>
          </a:ln>
        </p:spPr>
        <p:txBody>
          <a:bodyPr wrap="square" anchor="t">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nl-BE" altLang="en-US" sz="1400" b="1" dirty="0">
                <a:solidFill>
                  <a:prstClr val="black"/>
                </a:solidFill>
                <a:latin typeface="Calibri" pitchFamily="34" charset="0"/>
              </a:rPr>
              <a:t>Voice over:</a:t>
            </a:r>
          </a:p>
          <a:p>
            <a:pPr>
              <a:defRPr/>
            </a:pPr>
            <a:r>
              <a:rPr lang="nl-BE" altLang="en-US" sz="1400" dirty="0">
                <a:solidFill>
                  <a:prstClr val="black"/>
                </a:solidFill>
                <a:latin typeface="Calibri" pitchFamily="34" charset="0"/>
              </a:rPr>
              <a:t>Who are your customers and how to identify their needs ?</a:t>
            </a:r>
          </a:p>
          <a:p>
            <a:pPr>
              <a:defRPr/>
            </a:pPr>
            <a:r>
              <a:rPr lang="nl-BE" altLang="en-US" sz="1400" dirty="0">
                <a:solidFill>
                  <a:prstClr val="black"/>
                </a:solidFill>
                <a:latin typeface="Calibri" pitchFamily="34" charset="0"/>
              </a:rPr>
              <a:t>While going through this section, you will  </a:t>
            </a:r>
          </a:p>
          <a:p>
            <a:pPr marL="285750" indent="-285750">
              <a:buFont typeface="Arial" panose="020B0604020202020204" pitchFamily="34" charset="0"/>
              <a:buChar char="•"/>
              <a:defRPr/>
            </a:pPr>
            <a:r>
              <a:rPr lang="en-US" altLang="en-US" sz="1400" dirty="0">
                <a:solidFill>
                  <a:prstClr val="black"/>
                </a:solidFill>
                <a:latin typeface="Arial" charset="0"/>
              </a:rPr>
              <a:t>Identify the different types of customers and their respective needs</a:t>
            </a:r>
            <a:r>
              <a:rPr lang="nl-BE" altLang="en-US" sz="1400" dirty="0">
                <a:solidFill>
                  <a:prstClr val="black"/>
                </a:solidFill>
                <a:latin typeface="Calibri"/>
              </a:rPr>
              <a:t> </a:t>
            </a:r>
          </a:p>
        </p:txBody>
      </p:sp>
      <p:sp>
        <p:nvSpPr>
          <p:cNvPr id="3079" name="TextBox 1"/>
          <p:cNvSpPr txBox="1">
            <a:spLocks noChangeArrowheads="1"/>
          </p:cNvSpPr>
          <p:nvPr/>
        </p:nvSpPr>
        <p:spPr bwMode="auto">
          <a:xfrm>
            <a:off x="1122542" y="83265"/>
            <a:ext cx="96896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US" altLang="fr-FR" sz="1800" b="1" dirty="0">
                <a:solidFill>
                  <a:prstClr val="black"/>
                </a:solidFill>
                <a:latin typeface="Arial" charset="0"/>
              </a:rPr>
              <a:t>DSP TRAINING</a:t>
            </a:r>
          </a:p>
          <a:p>
            <a:pPr algn="ctr">
              <a:spcBef>
                <a:spcPct val="0"/>
              </a:spcBef>
              <a:buFontTx/>
              <a:buNone/>
              <a:defRPr/>
            </a:pPr>
            <a:endParaRPr lang="en-US" altLang="fr-FR" sz="1800" b="1" dirty="0">
              <a:solidFill>
                <a:prstClr val="black"/>
              </a:solidFill>
              <a:latin typeface="Arial" charset="0"/>
            </a:endParaRPr>
          </a:p>
          <a:p>
            <a:pPr algn="ctr">
              <a:spcBef>
                <a:spcPct val="0"/>
              </a:spcBef>
              <a:buFontTx/>
              <a:buNone/>
              <a:defRPr/>
            </a:pPr>
            <a:r>
              <a:rPr lang="en-US" altLang="fr-FR" sz="2800" b="1" dirty="0">
                <a:solidFill>
                  <a:srgbClr val="F79646">
                    <a:lumMod val="75000"/>
                  </a:srgbClr>
                </a:solidFill>
                <a:latin typeface="Calibri"/>
              </a:rPr>
              <a:t>Who are your customers and how to identify their needs ?</a:t>
            </a:r>
          </a:p>
          <a:p>
            <a:pPr>
              <a:spcBef>
                <a:spcPct val="0"/>
              </a:spcBef>
              <a:buFontTx/>
              <a:buNone/>
              <a:defRPr/>
            </a:pPr>
            <a:r>
              <a:rPr lang="fr-BE" altLang="fr-FR" sz="2000" dirty="0">
                <a:solidFill>
                  <a:srgbClr val="F79646">
                    <a:lumMod val="75000"/>
                  </a:srgbClr>
                </a:solidFill>
                <a:latin typeface="Calibri"/>
              </a:rPr>
              <a:t>	</a:t>
            </a:r>
          </a:p>
        </p:txBody>
      </p:sp>
    </p:spTree>
    <p:extLst>
      <p:ext uri="{BB962C8B-B14F-4D97-AF65-F5344CB8AC3E}">
        <p14:creationId xmlns:p14="http://schemas.microsoft.com/office/powerpoint/2010/main" val="4017818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66989" y="4392903"/>
            <a:ext cx="5275263" cy="1815882"/>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en-US" sz="1400" dirty="0">
                <a:solidFill>
                  <a:prstClr val="black"/>
                </a:solidFill>
              </a:rPr>
              <a:t>Congratulations. You have been contacted to begin the process of relocating a transferee. Most likely you have received an e-mail request from a corporate account,  from a relocation management company or another relocation company. It is important to understand who your customer is in order to comply with the requested service scope and to know to whom you are ultimately responsible.</a:t>
            </a:r>
            <a:endParaRPr lang="nl-BE" altLang="fr-FR" sz="1400" b="1" dirty="0">
              <a:solidFill>
                <a:prstClr val="black"/>
              </a:solidFill>
            </a:endParaRPr>
          </a:p>
        </p:txBody>
      </p:sp>
      <p:sp>
        <p:nvSpPr>
          <p:cNvPr id="6" name="TextBox 5"/>
          <p:cNvSpPr txBox="1"/>
          <p:nvPr/>
        </p:nvSpPr>
        <p:spPr>
          <a:xfrm>
            <a:off x="1704975" y="4730751"/>
            <a:ext cx="3348038" cy="523875"/>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Champagne is opening, Fanfare sound!</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6150"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8181D7EC-D197-439E-9E61-36A815490D6F}" type="slidenum">
              <a:rPr lang="nl-BE" altLang="nl-BE" sz="1200">
                <a:solidFill>
                  <a:srgbClr val="898989"/>
                </a:solidFill>
              </a:rPr>
              <a:pPr algn="r" fontAlgn="base">
                <a:spcBef>
                  <a:spcPct val="0"/>
                </a:spcBef>
                <a:spcAft>
                  <a:spcPct val="0"/>
                </a:spcAft>
                <a:buFontTx/>
                <a:buNone/>
              </a:pPr>
              <a:t>16</a:t>
            </a:fld>
            <a:endParaRPr lang="nl-BE" altLang="nl-BE" sz="1200">
              <a:solidFill>
                <a:srgbClr val="898989"/>
              </a:solidFill>
            </a:endParaRPr>
          </a:p>
        </p:txBody>
      </p:sp>
      <p:sp>
        <p:nvSpPr>
          <p:cNvPr id="6151"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6152" name="TextBox 3"/>
          <p:cNvSpPr txBox="1">
            <a:spLocks noChangeArrowheads="1"/>
          </p:cNvSpPr>
          <p:nvPr/>
        </p:nvSpPr>
        <p:spPr bwMode="auto">
          <a:xfrm>
            <a:off x="1736725" y="219076"/>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a:solidFill>
                  <a:prstClr val="black"/>
                </a:solidFill>
                <a:latin typeface="Arial" panose="020B0604020202020204" pitchFamily="34" charset="0"/>
              </a:rPr>
              <a:t>Your </a:t>
            </a:r>
            <a:r>
              <a:rPr lang="en-CA" altLang="fr-FR" sz="1800" dirty="0" smtClean="0">
                <a:solidFill>
                  <a:prstClr val="black"/>
                </a:solidFill>
                <a:latin typeface="Arial" panose="020B0604020202020204" pitchFamily="34" charset="0"/>
              </a:rPr>
              <a:t>Customers</a:t>
            </a:r>
            <a:endParaRPr lang="en-CA" altLang="fr-FR" sz="1800" dirty="0">
              <a:solidFill>
                <a:prstClr val="black"/>
              </a:solidFill>
              <a:latin typeface="Arial" panose="020B0604020202020204" pitchFamily="34" charset="0"/>
            </a:endParaRPr>
          </a:p>
          <a:p>
            <a:pPr fontAlgn="base">
              <a:spcBef>
                <a:spcPct val="0"/>
              </a:spcBef>
              <a:spcAft>
                <a:spcPct val="0"/>
              </a:spcAft>
              <a:buFontTx/>
              <a:buNone/>
            </a:pPr>
            <a:endParaRPr lang="en-US" altLang="fr-FR" sz="1800" dirty="0">
              <a:solidFill>
                <a:prstClr val="black"/>
              </a:solidFill>
              <a:latin typeface="Arial" panose="020B0604020202020204" pitchFamily="34" charset="0"/>
            </a:endParaRPr>
          </a:p>
          <a:p>
            <a:pPr fontAlgn="base">
              <a:spcBef>
                <a:spcPct val="0"/>
              </a:spcBef>
              <a:spcAft>
                <a:spcPct val="0"/>
              </a:spcAft>
              <a:buFontTx/>
              <a:buNone/>
            </a:pPr>
            <a:endParaRPr lang="en-US" altLang="fr-FR" sz="1800" dirty="0">
              <a:solidFill>
                <a:prstClr val="black"/>
              </a:solidFill>
              <a:latin typeface="Arial" panose="020B0604020202020204" pitchFamily="34" charset="0"/>
            </a:endParaRPr>
          </a:p>
        </p:txBody>
      </p:sp>
      <p:sp>
        <p:nvSpPr>
          <p:cNvPr id="6153"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prstClr val="black"/>
              </a:solidFill>
              <a:latin typeface="Arial" panose="020B0604020202020204" pitchFamily="34" charset="0"/>
            </a:endParaRPr>
          </a:p>
        </p:txBody>
      </p:sp>
      <p:pic>
        <p:nvPicPr>
          <p:cNvPr id="615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1358901"/>
            <a:ext cx="325596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feld 2"/>
          <p:cNvSpPr txBox="1">
            <a:spLocks noChangeArrowheads="1"/>
          </p:cNvSpPr>
          <p:nvPr/>
        </p:nvSpPr>
        <p:spPr bwMode="auto">
          <a:xfrm>
            <a:off x="6167438" y="1844675"/>
            <a:ext cx="2665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a:solidFill>
                  <a:prstClr val="black"/>
                </a:solidFill>
                <a:latin typeface="Arial" panose="020B0604020202020204" pitchFamily="34" charset="0"/>
              </a:rPr>
              <a:t>Congratulations!</a:t>
            </a:r>
            <a:endParaRPr lang="de-DE" altLang="de-DE" sz="1800">
              <a:solidFill>
                <a:prstClr val="black"/>
              </a:solidFill>
              <a:latin typeface="Arial" panose="020B0604020202020204" pitchFamily="34" charset="0"/>
            </a:endParaRPr>
          </a:p>
        </p:txBody>
      </p:sp>
    </p:spTree>
    <p:extLst>
      <p:ext uri="{BB962C8B-B14F-4D97-AF65-F5344CB8AC3E}">
        <p14:creationId xmlns:p14="http://schemas.microsoft.com/office/powerpoint/2010/main" val="956415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4714875"/>
            <a:ext cx="5275263" cy="738188"/>
          </a:xfrm>
          <a:prstGeom prst="rect">
            <a:avLst/>
          </a:prstGeom>
          <a:solidFill>
            <a:schemeClr val="accent3">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en-US" sz="1400" dirty="0">
                <a:solidFill>
                  <a:prstClr val="black"/>
                </a:solidFill>
              </a:rPr>
              <a:t>So who is on the other side of you request? Let’s have a look on the various  possibilities. </a:t>
            </a:r>
            <a:endParaRPr lang="nl-BE" altLang="fr-FR" sz="1400" b="1" dirty="0">
              <a:solidFill>
                <a:prstClr val="black"/>
              </a:solidFill>
            </a:endParaRPr>
          </a:p>
        </p:txBody>
      </p:sp>
      <p:sp>
        <p:nvSpPr>
          <p:cNvPr id="6" name="TextBox 5"/>
          <p:cNvSpPr txBox="1"/>
          <p:nvPr/>
        </p:nvSpPr>
        <p:spPr>
          <a:xfrm>
            <a:off x="1704975" y="4730750"/>
            <a:ext cx="3348038" cy="7381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PC is shown with a wire connected to a question mark.</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197"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8198"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148526DF-3015-4CAA-A7CD-281131AEBD51}" type="slidenum">
              <a:rPr lang="nl-BE" altLang="nl-BE" sz="1200">
                <a:solidFill>
                  <a:srgbClr val="898989"/>
                </a:solidFill>
              </a:rPr>
              <a:pPr algn="r" fontAlgn="base">
                <a:spcBef>
                  <a:spcPct val="0"/>
                </a:spcBef>
                <a:spcAft>
                  <a:spcPct val="0"/>
                </a:spcAft>
                <a:buFontTx/>
                <a:buNone/>
              </a:pPr>
              <a:t>17</a:t>
            </a:fld>
            <a:endParaRPr lang="nl-BE" altLang="nl-BE" sz="1200">
              <a:solidFill>
                <a:srgbClr val="898989"/>
              </a:solidFill>
            </a:endParaRPr>
          </a:p>
        </p:txBody>
      </p:sp>
      <p:sp>
        <p:nvSpPr>
          <p:cNvPr id="8199"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sp>
        <p:nvSpPr>
          <p:cNvPr id="8200" name="TextBox 3"/>
          <p:cNvSpPr txBox="1">
            <a:spLocks noChangeArrowheads="1"/>
          </p:cNvSpPr>
          <p:nvPr/>
        </p:nvSpPr>
        <p:spPr bwMode="auto">
          <a:xfrm>
            <a:off x="1736725" y="219076"/>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a:solidFill>
                  <a:srgbClr val="000000"/>
                </a:solidFill>
                <a:latin typeface="Arial" panose="020B0604020202020204" pitchFamily="34" charset="0"/>
              </a:rPr>
              <a:t>Your </a:t>
            </a:r>
            <a:r>
              <a:rPr lang="en-CA" altLang="fr-FR" sz="1800" dirty="0" smtClean="0">
                <a:solidFill>
                  <a:srgbClr val="000000"/>
                </a:solidFill>
                <a:latin typeface="Arial" panose="020B0604020202020204" pitchFamily="34" charset="0"/>
              </a:rPr>
              <a:t>Customers</a:t>
            </a:r>
            <a:endParaRPr lang="en-CA"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8201"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sp>
        <p:nvSpPr>
          <p:cNvPr id="8202" name="Textfeld 2"/>
          <p:cNvSpPr txBox="1">
            <a:spLocks noChangeArrowheads="1"/>
          </p:cNvSpPr>
          <p:nvPr/>
        </p:nvSpPr>
        <p:spPr bwMode="auto">
          <a:xfrm>
            <a:off x="6745289" y="1554164"/>
            <a:ext cx="26638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6600">
                <a:solidFill>
                  <a:srgbClr val="000000"/>
                </a:solidFill>
                <a:latin typeface="Arial" panose="020B0604020202020204" pitchFamily="34" charset="0"/>
              </a:rPr>
              <a:t>?</a:t>
            </a:r>
            <a:endParaRPr lang="de-DE" altLang="de-DE" sz="1800">
              <a:solidFill>
                <a:srgbClr val="000000"/>
              </a:solidFill>
              <a:latin typeface="Arial" panose="020B0604020202020204" pitchFamily="34" charset="0"/>
            </a:endParaRPr>
          </a:p>
        </p:txBody>
      </p:sp>
      <p:pic>
        <p:nvPicPr>
          <p:cNvPr id="8203"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9339" y="1211264"/>
            <a:ext cx="22193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mit Pfeil 7"/>
          <p:cNvCxnSpPr/>
          <p:nvPr/>
        </p:nvCxnSpPr>
        <p:spPr>
          <a:xfrm>
            <a:off x="4854575" y="1916113"/>
            <a:ext cx="1746250" cy="328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346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4714875"/>
            <a:ext cx="5275263" cy="2032000"/>
          </a:xfrm>
          <a:prstGeom prst="rect">
            <a:avLst/>
          </a:prstGeom>
          <a:solidFill>
            <a:schemeClr val="accent3">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Is it a relocation management company or a Human Resources Outsourcing corporation? Is it an overseas relocation company? Is it a corporate account </a:t>
            </a:r>
            <a:r>
              <a:rPr lang="nl-BE" altLang="fr-FR" sz="1400" b="1" dirty="0" smtClean="0">
                <a:solidFill>
                  <a:prstClr val="black"/>
                </a:solidFill>
              </a:rPr>
              <a:t>which </a:t>
            </a:r>
            <a:r>
              <a:rPr lang="nl-BE" altLang="fr-FR" sz="1400" b="1" dirty="0">
                <a:solidFill>
                  <a:prstClr val="black"/>
                </a:solidFill>
              </a:rPr>
              <a:t>wants to buy your service? Is it a private transferee who has worked with you and needs your support again? Let’s look at all options in detail.</a:t>
            </a: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Tx/>
              <a:buNone/>
              <a:defRPr/>
            </a:pPr>
            <a:endParaRPr lang="nl-BE" altLang="fr-FR" sz="1400" b="1" dirty="0">
              <a:solidFill>
                <a:prstClr val="black"/>
              </a:solidFill>
            </a:endParaRPr>
          </a:p>
        </p:txBody>
      </p:sp>
      <p:sp>
        <p:nvSpPr>
          <p:cNvPr id="6" name="TextBox 5"/>
          <p:cNvSpPr txBox="1"/>
          <p:nvPr/>
        </p:nvSpPr>
        <p:spPr>
          <a:xfrm>
            <a:off x="1704975" y="4730750"/>
            <a:ext cx="3348038" cy="11699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Question mark is transfering into various options: a relocation management company,  a </a:t>
            </a:r>
            <a:r>
              <a:rPr lang="nl-BE" sz="1400" b="1" dirty="0" smtClean="0">
                <a:solidFill>
                  <a:prstClr val="black"/>
                </a:solidFill>
              </a:rPr>
              <a:t>relocation/DSP </a:t>
            </a:r>
            <a:r>
              <a:rPr lang="nl-BE" sz="1400" b="1" dirty="0">
                <a:solidFill>
                  <a:prstClr val="black"/>
                </a:solidFill>
              </a:rPr>
              <a:t>company, a corporate account, </a:t>
            </a:r>
            <a:r>
              <a:rPr lang="nl-BE" sz="1400" b="1" dirty="0" smtClean="0">
                <a:solidFill>
                  <a:prstClr val="black"/>
                </a:solidFill>
              </a:rPr>
              <a:t>the transferring family</a:t>
            </a:r>
            <a:endParaRPr lang="nl-BE" sz="1400" b="1" dirty="0">
              <a:solidFill>
                <a:prstClr val="black"/>
              </a:solidFill>
            </a:endParaRP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45"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10246"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400A5FB6-1475-4690-B780-B8CFE8616775}" type="slidenum">
              <a:rPr lang="nl-BE" altLang="nl-BE" sz="1200">
                <a:solidFill>
                  <a:srgbClr val="898989"/>
                </a:solidFill>
              </a:rPr>
              <a:pPr algn="r" fontAlgn="base">
                <a:spcBef>
                  <a:spcPct val="0"/>
                </a:spcBef>
                <a:spcAft>
                  <a:spcPct val="0"/>
                </a:spcAft>
                <a:buFontTx/>
                <a:buNone/>
              </a:pPr>
              <a:t>18</a:t>
            </a:fld>
            <a:endParaRPr lang="nl-BE" altLang="nl-BE" sz="1200">
              <a:solidFill>
                <a:srgbClr val="898989"/>
              </a:solidFill>
            </a:endParaRPr>
          </a:p>
        </p:txBody>
      </p:sp>
      <p:sp>
        <p:nvSpPr>
          <p:cNvPr id="10247"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sp>
        <p:nvSpPr>
          <p:cNvPr id="10248" name="TextBox 3"/>
          <p:cNvSpPr txBox="1">
            <a:spLocks noChangeArrowheads="1"/>
          </p:cNvSpPr>
          <p:nvPr/>
        </p:nvSpPr>
        <p:spPr bwMode="auto">
          <a:xfrm>
            <a:off x="1736725" y="219076"/>
            <a:ext cx="6235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a:solidFill>
                  <a:srgbClr val="000000"/>
                </a:solidFill>
                <a:latin typeface="Arial" panose="020B0604020202020204" pitchFamily="34" charset="0"/>
              </a:rPr>
              <a:t>Your </a:t>
            </a:r>
            <a:r>
              <a:rPr lang="en-CA" altLang="fr-FR" sz="1800" dirty="0" smtClean="0">
                <a:solidFill>
                  <a:srgbClr val="000000"/>
                </a:solidFill>
                <a:latin typeface="Arial" panose="020B0604020202020204" pitchFamily="34" charset="0"/>
              </a:rPr>
              <a:t>Customers</a:t>
            </a:r>
          </a:p>
        </p:txBody>
      </p:sp>
      <p:sp>
        <p:nvSpPr>
          <p:cNvPr id="10249"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10250"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8" y="581529"/>
            <a:ext cx="2123016"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3618" y="738718"/>
            <a:ext cx="1935163"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Grafik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0356" y="544646"/>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Grafik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95466" y="870744"/>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feld 10"/>
          <p:cNvSpPr txBox="1">
            <a:spLocks noChangeArrowheads="1"/>
          </p:cNvSpPr>
          <p:nvPr/>
        </p:nvSpPr>
        <p:spPr bwMode="auto">
          <a:xfrm>
            <a:off x="452171" y="2786797"/>
            <a:ext cx="25691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dirty="0" smtClean="0">
                <a:solidFill>
                  <a:prstClr val="black"/>
                </a:solidFill>
                <a:latin typeface="Arial" panose="020B0604020202020204" pitchFamily="34" charset="0"/>
              </a:rPr>
              <a:t>#1. Relocation </a:t>
            </a:r>
            <a:r>
              <a:rPr lang="de-AT" altLang="de-DE" sz="1800" dirty="0">
                <a:solidFill>
                  <a:prstClr val="black"/>
                </a:solidFill>
                <a:latin typeface="Arial" panose="020B0604020202020204" pitchFamily="34" charset="0"/>
              </a:rPr>
              <a:t>Management Company (RMC/HRO)</a:t>
            </a:r>
            <a:endParaRPr lang="de-DE" altLang="de-DE" sz="1800" dirty="0">
              <a:solidFill>
                <a:prstClr val="black"/>
              </a:solidFill>
              <a:latin typeface="Arial" panose="020B0604020202020204" pitchFamily="34" charset="0"/>
            </a:endParaRPr>
          </a:p>
        </p:txBody>
      </p:sp>
      <p:sp>
        <p:nvSpPr>
          <p:cNvPr id="10255" name="Textfeld 16"/>
          <p:cNvSpPr txBox="1">
            <a:spLocks noChangeArrowheads="1"/>
          </p:cNvSpPr>
          <p:nvPr/>
        </p:nvSpPr>
        <p:spPr bwMode="auto">
          <a:xfrm>
            <a:off x="9694333" y="2766338"/>
            <a:ext cx="2252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dirty="0">
                <a:solidFill>
                  <a:prstClr val="black"/>
                </a:solidFill>
                <a:latin typeface="Arial" panose="020B0604020202020204" pitchFamily="34" charset="0"/>
              </a:rPr>
              <a:t>#4. The transferring family / private</a:t>
            </a:r>
            <a:endParaRPr lang="de-DE" altLang="de-DE" sz="1800" dirty="0">
              <a:solidFill>
                <a:prstClr val="black"/>
              </a:solidFill>
              <a:latin typeface="Arial" panose="020B0604020202020204" pitchFamily="34" charset="0"/>
            </a:endParaRPr>
          </a:p>
        </p:txBody>
      </p:sp>
      <p:sp>
        <p:nvSpPr>
          <p:cNvPr id="10256" name="Textfeld 17"/>
          <p:cNvSpPr txBox="1">
            <a:spLocks noChangeArrowheads="1"/>
          </p:cNvSpPr>
          <p:nvPr/>
        </p:nvSpPr>
        <p:spPr bwMode="auto">
          <a:xfrm>
            <a:off x="3166534" y="2786797"/>
            <a:ext cx="22553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dirty="0" smtClean="0">
                <a:solidFill>
                  <a:prstClr val="black"/>
                </a:solidFill>
                <a:latin typeface="Arial" panose="020B0604020202020204" pitchFamily="34" charset="0"/>
              </a:rPr>
              <a:t>#2. Relocation/DSP </a:t>
            </a:r>
            <a:r>
              <a:rPr lang="de-AT" altLang="de-DE" sz="1800" dirty="0">
                <a:solidFill>
                  <a:prstClr val="black"/>
                </a:solidFill>
                <a:latin typeface="Arial" panose="020B0604020202020204" pitchFamily="34" charset="0"/>
              </a:rPr>
              <a:t>Company</a:t>
            </a:r>
            <a:endParaRPr lang="de-DE" altLang="de-DE" sz="1800" dirty="0">
              <a:solidFill>
                <a:prstClr val="black"/>
              </a:solidFill>
              <a:latin typeface="Arial" panose="020B0604020202020204" pitchFamily="34" charset="0"/>
            </a:endParaRPr>
          </a:p>
        </p:txBody>
      </p:sp>
      <p:pic>
        <p:nvPicPr>
          <p:cNvPr id="10257" name="Grafik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08387" y="1047441"/>
            <a:ext cx="12461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feld 19"/>
          <p:cNvSpPr txBox="1">
            <a:spLocks noChangeArrowheads="1"/>
          </p:cNvSpPr>
          <p:nvPr/>
        </p:nvSpPr>
        <p:spPr bwMode="auto">
          <a:xfrm>
            <a:off x="6295135" y="2769539"/>
            <a:ext cx="16647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dirty="0" smtClean="0">
                <a:solidFill>
                  <a:prstClr val="black"/>
                </a:solidFill>
                <a:latin typeface="Arial" panose="020B0604020202020204" pitchFamily="34" charset="0"/>
              </a:rPr>
              <a:t>#3. Corporate </a:t>
            </a:r>
            <a:r>
              <a:rPr lang="de-AT" altLang="de-DE" sz="1800" dirty="0">
                <a:solidFill>
                  <a:prstClr val="black"/>
                </a:solidFill>
                <a:latin typeface="Arial" panose="020B0604020202020204" pitchFamily="34" charset="0"/>
              </a:rPr>
              <a:t>Account</a:t>
            </a:r>
            <a:endParaRPr lang="de-DE" altLang="de-DE"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55178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4714875"/>
            <a:ext cx="5275263" cy="1600200"/>
          </a:xfrm>
          <a:prstGeom prst="rect">
            <a:avLst/>
          </a:prstGeom>
          <a:solidFill>
            <a:schemeClr val="accent3">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A Relocation Management Company is a service provider which manages the full worldwide expat programme of multinational companies in all aspects. It is able to identify and survey all related costs before, during and after an assignment and benchmark them. </a:t>
            </a: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Tx/>
              <a:buNone/>
              <a:defRPr/>
            </a:pPr>
            <a:endParaRPr lang="nl-BE" altLang="fr-FR" sz="1400" b="1" dirty="0">
              <a:solidFill>
                <a:prstClr val="black"/>
              </a:solidFill>
            </a:endParaRPr>
          </a:p>
        </p:txBody>
      </p:sp>
      <p:sp>
        <p:nvSpPr>
          <p:cNvPr id="6" name="TextBox 5"/>
          <p:cNvSpPr txBox="1"/>
          <p:nvPr/>
        </p:nvSpPr>
        <p:spPr>
          <a:xfrm>
            <a:off x="1704975" y="4730750"/>
            <a:ext cx="3348038" cy="11699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Question mark is transfering now into the relocation management company</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Then, a Person appears </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293"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12294"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5D59E535-D33F-447F-AE74-FC17ECE646FF}" type="slidenum">
              <a:rPr lang="nl-BE" altLang="nl-BE" sz="1200">
                <a:solidFill>
                  <a:srgbClr val="898989"/>
                </a:solidFill>
              </a:rPr>
              <a:pPr algn="r" fontAlgn="base">
                <a:spcBef>
                  <a:spcPct val="0"/>
                </a:spcBef>
                <a:spcAft>
                  <a:spcPct val="0"/>
                </a:spcAft>
                <a:buFontTx/>
                <a:buNone/>
              </a:pPr>
              <a:t>19</a:t>
            </a:fld>
            <a:endParaRPr lang="nl-BE" altLang="nl-BE" sz="1200">
              <a:solidFill>
                <a:srgbClr val="898989"/>
              </a:solidFill>
            </a:endParaRPr>
          </a:p>
        </p:txBody>
      </p:sp>
      <p:sp>
        <p:nvSpPr>
          <p:cNvPr id="12295"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sp>
        <p:nvSpPr>
          <p:cNvPr id="12296" name="TextBox 3"/>
          <p:cNvSpPr txBox="1">
            <a:spLocks noChangeArrowheads="1"/>
          </p:cNvSpPr>
          <p:nvPr/>
        </p:nvSpPr>
        <p:spPr bwMode="auto">
          <a:xfrm>
            <a:off x="1736725" y="219076"/>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#1.</a:t>
            </a:r>
            <a:endParaRPr lang="en-CA"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12297"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12298"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1576389"/>
            <a:ext cx="30845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4151" y="1035051"/>
            <a:ext cx="193516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feld 10"/>
          <p:cNvSpPr txBox="1">
            <a:spLocks noChangeArrowheads="1"/>
          </p:cNvSpPr>
          <p:nvPr/>
        </p:nvSpPr>
        <p:spPr bwMode="auto">
          <a:xfrm>
            <a:off x="5305424" y="2924175"/>
            <a:ext cx="4676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dirty="0">
                <a:solidFill>
                  <a:prstClr val="black"/>
                </a:solidFill>
                <a:latin typeface="Arial" panose="020B0604020202020204" pitchFamily="34" charset="0"/>
              </a:rPr>
              <a:t>Relocation Management </a:t>
            </a:r>
            <a:r>
              <a:rPr lang="de-AT" altLang="de-DE" sz="1800" dirty="0" smtClean="0">
                <a:solidFill>
                  <a:prstClr val="black"/>
                </a:solidFill>
                <a:latin typeface="Arial" panose="020B0604020202020204" pitchFamily="34" charset="0"/>
              </a:rPr>
              <a:t>Company (RMC</a:t>
            </a:r>
            <a:r>
              <a:rPr lang="de-AT" altLang="de-DE" sz="1800" dirty="0">
                <a:solidFill>
                  <a:prstClr val="black"/>
                </a:solidFill>
                <a:latin typeface="Arial" panose="020B0604020202020204" pitchFamily="34" charset="0"/>
              </a:rPr>
              <a:t>)</a:t>
            </a:r>
            <a:endParaRPr lang="de-DE" altLang="de-DE"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934486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0"/>
          <p:cNvSpPr txBox="1">
            <a:spLocks noChangeArrowheads="1"/>
          </p:cNvSpPr>
          <p:nvPr/>
        </p:nvSpPr>
        <p:spPr bwMode="auto">
          <a:xfrm>
            <a:off x="1411310" y="2797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fr-FR" sz="1800" b="1" dirty="0">
                <a:solidFill>
                  <a:prstClr val="black"/>
                </a:solidFill>
                <a:latin typeface="Arial" panose="020B0604020202020204" pitchFamily="34" charset="0"/>
              </a:rPr>
              <a:t>DSP TRAINING</a:t>
            </a:r>
            <a:endParaRPr lang="de-DE" altLang="fr-FR" sz="1800" b="1" dirty="0">
              <a:solidFill>
                <a:prstClr val="black"/>
              </a:solidFill>
              <a:latin typeface="Arial" panose="020B0604020202020204" pitchFamily="34" charset="0"/>
            </a:endParaRPr>
          </a:p>
          <a:p>
            <a:pPr algn="ctr">
              <a:spcBef>
                <a:spcPct val="0"/>
              </a:spcBef>
              <a:buFontTx/>
              <a:buNone/>
            </a:pPr>
            <a:endParaRPr lang="en-US" altLang="fr-FR" sz="1800" b="1" dirty="0">
              <a:solidFill>
                <a:srgbClr val="FF0000"/>
              </a:solidFill>
              <a:latin typeface="Arial" panose="020B0604020202020204" pitchFamily="34" charset="0"/>
            </a:endParaRPr>
          </a:p>
        </p:txBody>
      </p:sp>
      <p:sp>
        <p:nvSpPr>
          <p:cNvPr id="3" name="Date Placeholder 2"/>
          <p:cNvSpPr>
            <a:spLocks noGrp="1"/>
          </p:cNvSpPr>
          <p:nvPr>
            <p:ph type="dt" sz="quarter" idx="10"/>
          </p:nvPr>
        </p:nvSpPr>
        <p:spPr/>
        <p:txBody>
          <a:bodyPr/>
          <a:lstStyle/>
          <a:p>
            <a:pPr>
              <a:defRPr/>
            </a:pPr>
            <a:fld id="{ED3D6DA2-AD41-4601-BCA5-50DB4F42E27D}" type="datetime1">
              <a:rPr lang="nl-BE">
                <a:solidFill>
                  <a:prstClr val="black">
                    <a:tint val="75000"/>
                  </a:prstClr>
                </a:solidFill>
              </a:rPr>
              <a:pPr>
                <a:defRPr/>
              </a:pPr>
              <a:t>18/03/2017</a:t>
            </a:fld>
            <a:endParaRPr lang="nl-BE">
              <a:solidFill>
                <a:prstClr val="black">
                  <a:tint val="75000"/>
                </a:prstClr>
              </a:solidFill>
            </a:endParaRP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8FCFA4-0BF4-4C29-9B96-D439A194247E}" type="slidenum">
              <a:rPr lang="nl-BE" altLang="nl-BE" sz="1200">
                <a:solidFill>
                  <a:srgbClr val="898989"/>
                </a:solidFill>
              </a:rPr>
              <a:pPr>
                <a:spcBef>
                  <a:spcPct val="0"/>
                </a:spcBef>
                <a:buFontTx/>
                <a:buNone/>
              </a:pPr>
              <a:t>2</a:t>
            </a:fld>
            <a:endParaRPr lang="nl-BE" altLang="nl-BE" sz="1200">
              <a:solidFill>
                <a:srgbClr val="898989"/>
              </a:solidFill>
            </a:endParaRPr>
          </a:p>
        </p:txBody>
      </p:sp>
      <p:sp>
        <p:nvSpPr>
          <p:cNvPr id="2" name="Textfeld 1"/>
          <p:cNvSpPr txBox="1"/>
          <p:nvPr/>
        </p:nvSpPr>
        <p:spPr>
          <a:xfrm>
            <a:off x="441325" y="684542"/>
            <a:ext cx="11244263" cy="5632311"/>
          </a:xfrm>
          <a:prstGeom prst="rect">
            <a:avLst/>
          </a:prstGeom>
        </p:spPr>
        <p:txBody>
          <a:bodyPr wrap="square" rtlCol="0" anchor="t">
            <a:spAutoFit/>
          </a:bodyPr>
          <a:lstStyle/>
          <a:p>
            <a:r>
              <a:rPr lang="de-DE"/>
              <a:t>Course structure:</a:t>
            </a:r>
            <a:endParaRPr lang="de-DE" dirty="0"/>
          </a:p>
          <a:p>
            <a:endParaRPr lang="de-DE" dirty="0"/>
          </a:p>
          <a:p>
            <a:r>
              <a:rPr lang="de-DE" b="1"/>
              <a:t>Section 1</a:t>
            </a:r>
            <a:r>
              <a:rPr lang="de-DE"/>
              <a:t>: Introduction and Overview</a:t>
            </a:r>
            <a:endParaRPr lang="de-DE" dirty="0"/>
          </a:p>
          <a:p>
            <a:endParaRPr lang="de-DE" dirty="0"/>
          </a:p>
          <a:p>
            <a:r>
              <a:rPr lang="de-DE" b="1"/>
              <a:t>Section 2</a:t>
            </a:r>
            <a:r>
              <a:rPr lang="de-DE"/>
              <a:t>: Your Customers</a:t>
            </a:r>
            <a:endParaRPr lang="de-DE" dirty="0"/>
          </a:p>
          <a:p>
            <a:endParaRPr lang="de-DE" dirty="0"/>
          </a:p>
          <a:p>
            <a:r>
              <a:rPr lang="de-DE" b="1"/>
              <a:t>Section 3</a:t>
            </a:r>
            <a:r>
              <a:rPr lang="de-DE"/>
              <a:t>: Basic Destination Services</a:t>
            </a:r>
            <a:endParaRPr lang="de-DE" dirty="0"/>
          </a:p>
          <a:p>
            <a:pPr marL="285750" indent="-285750">
              <a:buFont typeface="Arial" panose="020B0604020202020204" pitchFamily="34" charset="0"/>
              <a:buChar char="•"/>
            </a:pPr>
            <a:r>
              <a:rPr lang="de-DE" dirty="0">
                <a:latin typeface="Calibri" charset="0"/>
              </a:rPr>
              <a:t>Area Orientation </a:t>
            </a:r>
          </a:p>
          <a:p>
            <a:pPr marL="285750" indent="-285750">
              <a:buFont typeface="Arial" panose="020B0604020202020204" pitchFamily="34" charset="0"/>
              <a:buChar char="•"/>
            </a:pPr>
            <a:r>
              <a:rPr lang="de-DE" dirty="0">
                <a:latin typeface="Calibri" charset="0"/>
              </a:rPr>
              <a:t>Home Search </a:t>
            </a:r>
          </a:p>
          <a:p>
            <a:pPr marL="285750" indent="-285750">
              <a:buFont typeface="Arial" panose="020B0604020202020204" pitchFamily="34" charset="0"/>
              <a:buChar char="•"/>
            </a:pPr>
            <a:r>
              <a:rPr lang="de-DE" dirty="0">
                <a:latin typeface="Calibri" charset="0"/>
              </a:rPr>
              <a:t>School Search </a:t>
            </a:r>
          </a:p>
          <a:p>
            <a:pPr marL="285750" indent="-285750">
              <a:buFont typeface="Arial" panose="020B0604020202020204" pitchFamily="34" charset="0"/>
              <a:buChar char="•"/>
            </a:pPr>
            <a:r>
              <a:rPr lang="de-DE" dirty="0">
                <a:latin typeface="Calibri" charset="0"/>
              </a:rPr>
              <a:t>Settling In </a:t>
            </a:r>
          </a:p>
          <a:p>
            <a:pPr marL="285750" indent="-285750">
              <a:buFont typeface="Arial" panose="020B0604020202020204" pitchFamily="34" charset="0"/>
              <a:buChar char="•"/>
            </a:pPr>
            <a:r>
              <a:rPr lang="de-DE" dirty="0">
                <a:latin typeface="Calibri" charset="0"/>
              </a:rPr>
              <a:t>Departure Services </a:t>
            </a:r>
          </a:p>
          <a:p>
            <a:endParaRPr lang="de-DE" dirty="0">
              <a:latin typeface="Calibri" charset="0"/>
            </a:endParaRPr>
          </a:p>
          <a:p>
            <a:r>
              <a:rPr lang="de-DE" b="1"/>
              <a:t>Section 4</a:t>
            </a:r>
            <a:r>
              <a:rPr lang="de-DE"/>
              <a:t>: Sell your DSP services</a:t>
            </a:r>
            <a:endParaRPr lang="de-DE" dirty="0"/>
          </a:p>
          <a:p>
            <a:endParaRPr lang="de-DE" dirty="0"/>
          </a:p>
          <a:p>
            <a:r>
              <a:rPr lang="de-DE" b="1"/>
              <a:t>Section 5</a:t>
            </a:r>
            <a:r>
              <a:rPr lang="de-DE"/>
              <a:t>: Cost Calculations</a:t>
            </a:r>
            <a:endParaRPr lang="de-DE" dirty="0"/>
          </a:p>
          <a:p>
            <a:endParaRPr lang="de-DE" dirty="0"/>
          </a:p>
          <a:p>
            <a:r>
              <a:rPr lang="de-DE" b="1"/>
              <a:t>Section 6</a:t>
            </a:r>
            <a:r>
              <a:rPr lang="de-DE"/>
              <a:t>: Cultural Awareness</a:t>
            </a:r>
            <a:endParaRPr lang="de-DE" dirty="0"/>
          </a:p>
          <a:p>
            <a:endParaRPr lang="de-DE" dirty="0"/>
          </a:p>
          <a:p>
            <a:r>
              <a:rPr lang="de-DE"/>
              <a:t>Wrap up/conclusion</a:t>
            </a:r>
            <a:endParaRPr lang="de-DE" dirty="0"/>
          </a:p>
        </p:txBody>
      </p:sp>
    </p:spTree>
    <p:extLst>
      <p:ext uri="{BB962C8B-B14F-4D97-AF65-F5344CB8AC3E}">
        <p14:creationId xmlns:p14="http://schemas.microsoft.com/office/powerpoint/2010/main" val="4093604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4714875"/>
            <a:ext cx="5275263" cy="1600200"/>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If you think of a transferee, there is a lot of costs involved. Plane tickets, hotel costs, the visa and immigration process are only the starting points. Temporary and permanent accommodation as well as relocation costs at origin and destination and last but not least the implications for the physical move of all belongings are managed by a relocation Management Company.</a:t>
            </a:r>
          </a:p>
        </p:txBody>
      </p:sp>
      <p:sp>
        <p:nvSpPr>
          <p:cNvPr id="6" name="TextBox 5"/>
          <p:cNvSpPr txBox="1"/>
          <p:nvPr/>
        </p:nvSpPr>
        <p:spPr>
          <a:xfrm>
            <a:off x="1704975" y="4730750"/>
            <a:ext cx="3348038" cy="1384300"/>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A person walks out of the building, takes a taxi and goes to the airport. It passes by a customs officer when arriving and shows his visa. Then it gooes to a hotel.</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341"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14342"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A635C61E-E08B-465C-95C0-ABA6EC3CE8B2}" type="slidenum">
              <a:rPr lang="nl-BE" altLang="nl-BE" sz="1200">
                <a:solidFill>
                  <a:srgbClr val="898989"/>
                </a:solidFill>
              </a:rPr>
              <a:pPr algn="r" fontAlgn="base">
                <a:spcBef>
                  <a:spcPct val="0"/>
                </a:spcBef>
                <a:spcAft>
                  <a:spcPct val="0"/>
                </a:spcAft>
                <a:buFontTx/>
                <a:buNone/>
              </a:pPr>
              <a:t>20</a:t>
            </a:fld>
            <a:endParaRPr lang="nl-BE" altLang="nl-BE" sz="1200">
              <a:solidFill>
                <a:srgbClr val="898989"/>
              </a:solidFill>
            </a:endParaRPr>
          </a:p>
        </p:txBody>
      </p:sp>
      <p:sp>
        <p:nvSpPr>
          <p:cNvPr id="14343" name="TextBox 1"/>
          <p:cNvSpPr txBox="1">
            <a:spLocks noChangeArrowheads="1"/>
          </p:cNvSpPr>
          <p:nvPr/>
        </p:nvSpPr>
        <p:spPr bwMode="auto">
          <a:xfrm>
            <a:off x="2787650" y="946150"/>
            <a:ext cx="719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Paris </a:t>
            </a:r>
            <a:endParaRPr lang="en-US" altLang="fr-FR" sz="1800">
              <a:solidFill>
                <a:srgbClr val="000000"/>
              </a:solidFill>
              <a:latin typeface="Arial" panose="020B0604020202020204" pitchFamily="34" charset="0"/>
            </a:endParaRPr>
          </a:p>
        </p:txBody>
      </p:sp>
      <p:sp>
        <p:nvSpPr>
          <p:cNvPr id="14344" name="TextBox 3"/>
          <p:cNvSpPr txBox="1">
            <a:spLocks noChangeArrowheads="1"/>
          </p:cNvSpPr>
          <p:nvPr/>
        </p:nvSpPr>
        <p:spPr bwMode="auto">
          <a:xfrm>
            <a:off x="2187576" y="98426"/>
            <a:ext cx="750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#1. </a:t>
            </a:r>
            <a:r>
              <a:rPr lang="en-CA" altLang="fr-FR" sz="1800" dirty="0">
                <a:solidFill>
                  <a:srgbClr val="000000"/>
                </a:solidFill>
                <a:latin typeface="Arial" panose="020B0604020202020204" pitchFamily="34" charset="0"/>
              </a:rPr>
              <a:t>The </a:t>
            </a:r>
            <a:r>
              <a:rPr lang="en-CA" altLang="fr-FR" sz="1800" dirty="0" smtClean="0">
                <a:solidFill>
                  <a:srgbClr val="000000"/>
                </a:solidFill>
                <a:latin typeface="Arial" panose="020B0604020202020204" pitchFamily="34" charset="0"/>
              </a:rPr>
              <a:t>Relocation </a:t>
            </a:r>
            <a:r>
              <a:rPr lang="en-CA" altLang="fr-FR" sz="1800" dirty="0">
                <a:solidFill>
                  <a:srgbClr val="000000"/>
                </a:solidFill>
                <a:latin typeface="Arial" panose="020B0604020202020204" pitchFamily="34" charset="0"/>
              </a:rPr>
              <a:t>Management </a:t>
            </a:r>
            <a:r>
              <a:rPr lang="en-CA" altLang="fr-FR" sz="1800" dirty="0" smtClean="0">
                <a:solidFill>
                  <a:srgbClr val="000000"/>
                </a:solidFill>
                <a:latin typeface="Arial" panose="020B0604020202020204" pitchFamily="34" charset="0"/>
              </a:rPr>
              <a:t>Company</a:t>
            </a:r>
            <a:endParaRPr lang="en-CA"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14345"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1434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1300163"/>
            <a:ext cx="193516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feld 10"/>
          <p:cNvSpPr txBox="1">
            <a:spLocks noChangeArrowheads="1"/>
          </p:cNvSpPr>
          <p:nvPr/>
        </p:nvSpPr>
        <p:spPr bwMode="auto">
          <a:xfrm>
            <a:off x="2259013" y="3421063"/>
            <a:ext cx="3867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a:solidFill>
                  <a:srgbClr val="000000"/>
                </a:solidFill>
                <a:latin typeface="Arial" panose="020B0604020202020204" pitchFamily="34" charset="0"/>
              </a:rPr>
              <a:t>Relocation Management Company (RMC)</a:t>
            </a:r>
            <a:endParaRPr lang="de-DE" altLang="de-DE" sz="1800">
              <a:solidFill>
                <a:srgbClr val="000000"/>
              </a:solidFill>
              <a:latin typeface="Arial" panose="020B0604020202020204" pitchFamily="34" charset="0"/>
            </a:endParaRPr>
          </a:p>
        </p:txBody>
      </p:sp>
      <p:pic>
        <p:nvPicPr>
          <p:cNvPr id="14348"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6388" y="2378075"/>
            <a:ext cx="946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Grafik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5213" y="2563813"/>
            <a:ext cx="9334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Grafik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5338" y="1744663"/>
            <a:ext cx="2163762"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Box 1"/>
          <p:cNvSpPr txBox="1">
            <a:spLocks noChangeArrowheads="1"/>
          </p:cNvSpPr>
          <p:nvPr/>
        </p:nvSpPr>
        <p:spPr bwMode="auto">
          <a:xfrm>
            <a:off x="8986839" y="903288"/>
            <a:ext cx="1323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Shanghai</a:t>
            </a:r>
          </a:p>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pic>
        <p:nvPicPr>
          <p:cNvPr id="14352" name="Grafik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91575" y="2119313"/>
            <a:ext cx="15192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413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4714875"/>
            <a:ext cx="5275263" cy="1600438"/>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These organisations work for many multinational corporations called corporate accounts that all have different needs and policies. Due to their overall volume they can identify the best possible suppliers for each service. Also, they are offering  cost transparency and financial control mechanisms on a national, regional and global basis for their customers.</a:t>
            </a:r>
          </a:p>
        </p:txBody>
      </p:sp>
      <p:sp>
        <p:nvSpPr>
          <p:cNvPr id="6" name="TextBox 5"/>
          <p:cNvSpPr txBox="1"/>
          <p:nvPr/>
        </p:nvSpPr>
        <p:spPr>
          <a:xfrm>
            <a:off x="1373981" y="4475163"/>
            <a:ext cx="3348038" cy="2246313"/>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Buildings appear, a pharma company, a petroleum company and a software firm. Camera zooms into building to a pc-screen where you see a pay roll and names and destinations like Paris, Hyderabad, sydney, Mexico City and/or South America, Europe, India, Oceania</a:t>
            </a:r>
          </a:p>
          <a:p>
            <a:pPr fontAlgn="base">
              <a:spcBef>
                <a:spcPct val="0"/>
              </a:spcBef>
              <a:spcAft>
                <a:spcPct val="0"/>
              </a:spcAft>
              <a:defRPr/>
            </a:pPr>
            <a:endParaRPr lang="nl-BE" sz="1400" b="1" dirty="0">
              <a:solidFill>
                <a:prstClr val="black"/>
              </a:solidFill>
            </a:endParaRP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389"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16390"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416E9CC2-4180-4B2D-8C86-B95240F6F856}" type="slidenum">
              <a:rPr lang="nl-BE" altLang="nl-BE" sz="1200">
                <a:solidFill>
                  <a:srgbClr val="898989"/>
                </a:solidFill>
              </a:rPr>
              <a:pPr algn="r" fontAlgn="base">
                <a:spcBef>
                  <a:spcPct val="0"/>
                </a:spcBef>
                <a:spcAft>
                  <a:spcPct val="0"/>
                </a:spcAft>
                <a:buFontTx/>
                <a:buNone/>
              </a:pPr>
              <a:t>21</a:t>
            </a:fld>
            <a:endParaRPr lang="nl-BE" altLang="nl-BE" sz="1200">
              <a:solidFill>
                <a:srgbClr val="898989"/>
              </a:solidFill>
            </a:endParaRPr>
          </a:p>
        </p:txBody>
      </p:sp>
      <p:sp>
        <p:nvSpPr>
          <p:cNvPr id="16391" name="TextBox 3"/>
          <p:cNvSpPr txBox="1">
            <a:spLocks noChangeArrowheads="1"/>
          </p:cNvSpPr>
          <p:nvPr/>
        </p:nvSpPr>
        <p:spPr bwMode="auto">
          <a:xfrm>
            <a:off x="2187576" y="98426"/>
            <a:ext cx="7508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#1. The Relocation </a:t>
            </a:r>
            <a:r>
              <a:rPr lang="en-CA" altLang="fr-FR" sz="1800" dirty="0">
                <a:solidFill>
                  <a:srgbClr val="000000"/>
                </a:solidFill>
                <a:latin typeface="Arial" panose="020B0604020202020204" pitchFamily="34" charset="0"/>
              </a:rPr>
              <a:t>Management </a:t>
            </a:r>
            <a:r>
              <a:rPr lang="en-CA" altLang="fr-FR" sz="1800" dirty="0" smtClean="0">
                <a:solidFill>
                  <a:srgbClr val="000000"/>
                </a:solidFill>
                <a:latin typeface="Arial" panose="020B0604020202020204" pitchFamily="34" charset="0"/>
              </a:rPr>
              <a:t>Company</a:t>
            </a:r>
            <a:endParaRPr lang="en-CA"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16392"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16393"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1076326"/>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1022351"/>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8350" y="1006476"/>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feld 4"/>
          <p:cNvSpPr txBox="1">
            <a:spLocks noChangeArrowheads="1"/>
          </p:cNvSpPr>
          <p:nvPr/>
        </p:nvSpPr>
        <p:spPr bwMode="auto">
          <a:xfrm>
            <a:off x="2614614" y="3763964"/>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a:solidFill>
                  <a:prstClr val="black"/>
                </a:solidFill>
              </a:rPr>
              <a:t>Pharma Giant</a:t>
            </a:r>
            <a:endParaRPr lang="de-DE" altLang="de-DE">
              <a:solidFill>
                <a:prstClr val="black"/>
              </a:solidFill>
            </a:endParaRPr>
          </a:p>
        </p:txBody>
      </p:sp>
      <p:sp>
        <p:nvSpPr>
          <p:cNvPr id="16397" name="Textfeld 20"/>
          <p:cNvSpPr txBox="1">
            <a:spLocks noChangeArrowheads="1"/>
          </p:cNvSpPr>
          <p:nvPr/>
        </p:nvSpPr>
        <p:spPr bwMode="auto">
          <a:xfrm>
            <a:off x="7499350" y="3770314"/>
            <a:ext cx="194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a:solidFill>
                  <a:prstClr val="black"/>
                </a:solidFill>
              </a:rPr>
              <a:t>Software Giant</a:t>
            </a:r>
            <a:endParaRPr lang="de-DE" altLang="de-DE">
              <a:solidFill>
                <a:prstClr val="black"/>
              </a:solidFill>
            </a:endParaRPr>
          </a:p>
        </p:txBody>
      </p:sp>
      <p:sp>
        <p:nvSpPr>
          <p:cNvPr id="16398" name="Textfeld 21"/>
          <p:cNvSpPr txBox="1">
            <a:spLocks noChangeArrowheads="1"/>
          </p:cNvSpPr>
          <p:nvPr/>
        </p:nvSpPr>
        <p:spPr bwMode="auto">
          <a:xfrm>
            <a:off x="5057775" y="3779839"/>
            <a:ext cx="194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a:solidFill>
                  <a:prstClr val="black"/>
                </a:solidFill>
              </a:rPr>
              <a:t>Petrol Giant</a:t>
            </a:r>
            <a:endParaRPr lang="de-DE" altLang="de-DE">
              <a:solidFill>
                <a:prstClr val="black"/>
              </a:solidFill>
            </a:endParaRPr>
          </a:p>
        </p:txBody>
      </p:sp>
    </p:spTree>
    <p:extLst>
      <p:ext uri="{BB962C8B-B14F-4D97-AF65-F5344CB8AC3E}">
        <p14:creationId xmlns:p14="http://schemas.microsoft.com/office/powerpoint/2010/main" val="1563208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10532" y="4126026"/>
            <a:ext cx="5275262" cy="2462213"/>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Working for an RMC means to follow and carefully comply with all instructions.  This will enable you to receive repeat business which guarantees a regular income. Also, your overhead costs in regards of sales people are very low. </a:t>
            </a: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 typeface="Arial" panose="020B0604020202020204" pitchFamily="34" charset="0"/>
              <a:buNone/>
              <a:defRPr/>
            </a:pPr>
            <a:r>
              <a:rPr lang="nl-BE" altLang="fr-FR" sz="1400" b="1" dirty="0">
                <a:solidFill>
                  <a:prstClr val="black"/>
                </a:solidFill>
              </a:rPr>
              <a:t>Bear in mind that not investing in your sales efforts means that you make yourself dependend on a big corporation. Your services, even though they are well performed, are dispensable as you do not have direct contact to the local corporate account and their decision maker.</a:t>
            </a:r>
          </a:p>
        </p:txBody>
      </p:sp>
      <p:sp>
        <p:nvSpPr>
          <p:cNvPr id="6" name="TextBox 5"/>
          <p:cNvSpPr txBox="1"/>
          <p:nvPr/>
        </p:nvSpPr>
        <p:spPr>
          <a:xfrm>
            <a:off x="1704975" y="4730750"/>
            <a:ext cx="3348038" cy="7381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Moving text....</a:t>
            </a:r>
          </a:p>
        </p:txBody>
      </p:sp>
      <p:sp>
        <p:nvSpPr>
          <p:cNvPr id="18437"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18438"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D3E23BEF-9601-47A8-8B07-7A120CE44F38}" type="slidenum">
              <a:rPr lang="nl-BE" altLang="nl-BE" sz="1200">
                <a:solidFill>
                  <a:srgbClr val="898989"/>
                </a:solidFill>
              </a:rPr>
              <a:pPr algn="r" fontAlgn="base">
                <a:spcBef>
                  <a:spcPct val="0"/>
                </a:spcBef>
                <a:spcAft>
                  <a:spcPct val="0"/>
                </a:spcAft>
                <a:buFontTx/>
                <a:buNone/>
              </a:pPr>
              <a:t>22</a:t>
            </a:fld>
            <a:endParaRPr lang="nl-BE" altLang="nl-BE" sz="1200">
              <a:solidFill>
                <a:srgbClr val="898989"/>
              </a:solidFill>
            </a:endParaRPr>
          </a:p>
        </p:txBody>
      </p:sp>
      <p:sp>
        <p:nvSpPr>
          <p:cNvPr id="18439" name="TextBox 3"/>
          <p:cNvSpPr txBox="1">
            <a:spLocks noChangeArrowheads="1"/>
          </p:cNvSpPr>
          <p:nvPr/>
        </p:nvSpPr>
        <p:spPr bwMode="auto">
          <a:xfrm>
            <a:off x="2187576" y="98426"/>
            <a:ext cx="750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#1. The Relocation </a:t>
            </a:r>
            <a:r>
              <a:rPr lang="en-CA" altLang="fr-FR" sz="1800" dirty="0">
                <a:solidFill>
                  <a:srgbClr val="000000"/>
                </a:solidFill>
                <a:latin typeface="Arial" panose="020B0604020202020204" pitchFamily="34" charset="0"/>
              </a:rPr>
              <a:t>Management </a:t>
            </a:r>
            <a:r>
              <a:rPr lang="en-CA" altLang="fr-FR" sz="1800" dirty="0" smtClean="0">
                <a:solidFill>
                  <a:srgbClr val="000000"/>
                </a:solidFill>
                <a:latin typeface="Arial" panose="020B0604020202020204" pitchFamily="34" charset="0"/>
              </a:rPr>
              <a:t>Company</a:t>
            </a:r>
            <a:endParaRPr lang="en-CA"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18440"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sp>
        <p:nvSpPr>
          <p:cNvPr id="18441" name="Textfeld 7"/>
          <p:cNvSpPr txBox="1">
            <a:spLocks noChangeArrowheads="1"/>
          </p:cNvSpPr>
          <p:nvPr/>
        </p:nvSpPr>
        <p:spPr bwMode="auto">
          <a:xfrm>
            <a:off x="2000250" y="1106488"/>
            <a:ext cx="72009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dirty="0">
                <a:solidFill>
                  <a:prstClr val="black"/>
                </a:solidFill>
              </a:rPr>
              <a:t>Working </a:t>
            </a:r>
            <a:r>
              <a:rPr lang="de-AT" altLang="de-DE" dirty="0" err="1">
                <a:solidFill>
                  <a:prstClr val="black"/>
                </a:solidFill>
              </a:rPr>
              <a:t>for</a:t>
            </a:r>
            <a:r>
              <a:rPr lang="de-AT" altLang="de-DE" dirty="0">
                <a:solidFill>
                  <a:prstClr val="black"/>
                </a:solidFill>
              </a:rPr>
              <a:t> an RMC </a:t>
            </a:r>
            <a:r>
              <a:rPr lang="de-AT" altLang="de-DE" dirty="0" err="1">
                <a:solidFill>
                  <a:prstClr val="black"/>
                </a:solidFill>
              </a:rPr>
              <a:t>means</a:t>
            </a:r>
            <a:r>
              <a:rPr lang="de-AT" altLang="de-DE" dirty="0">
                <a:solidFill>
                  <a:prstClr val="black"/>
                </a:solidFill>
              </a:rPr>
              <a:t>…</a:t>
            </a:r>
          </a:p>
          <a:p>
            <a:pPr eaLnBrk="0" fontAlgn="base" hangingPunct="0">
              <a:spcBef>
                <a:spcPct val="0"/>
              </a:spcBef>
              <a:spcAft>
                <a:spcPct val="0"/>
              </a:spcAft>
            </a:pPr>
            <a:endParaRPr lang="de-AT" altLang="de-DE" dirty="0">
              <a:solidFill>
                <a:prstClr val="black"/>
              </a:solidFill>
            </a:endParaRPr>
          </a:p>
          <a:p>
            <a:pPr eaLnBrk="0" fontAlgn="base" hangingPunct="0">
              <a:spcBef>
                <a:spcPct val="0"/>
              </a:spcBef>
              <a:spcAft>
                <a:spcPct val="0"/>
              </a:spcAft>
            </a:pPr>
            <a:r>
              <a:rPr lang="de-AT" altLang="de-DE" dirty="0">
                <a:solidFill>
                  <a:prstClr val="black"/>
                </a:solidFill>
              </a:rPr>
              <a:t>… </a:t>
            </a:r>
            <a:r>
              <a:rPr lang="de-AT" altLang="de-DE" dirty="0" err="1">
                <a:solidFill>
                  <a:prstClr val="black"/>
                </a:solidFill>
              </a:rPr>
              <a:t>to</a:t>
            </a:r>
            <a:r>
              <a:rPr lang="de-AT" altLang="de-DE" dirty="0">
                <a:solidFill>
                  <a:prstClr val="black"/>
                </a:solidFill>
              </a:rPr>
              <a:t> </a:t>
            </a:r>
            <a:r>
              <a:rPr lang="de-AT" altLang="de-DE" dirty="0" err="1">
                <a:solidFill>
                  <a:prstClr val="black"/>
                </a:solidFill>
              </a:rPr>
              <a:t>focus</a:t>
            </a:r>
            <a:r>
              <a:rPr lang="de-AT" altLang="de-DE" dirty="0">
                <a:solidFill>
                  <a:prstClr val="black"/>
                </a:solidFill>
              </a:rPr>
              <a:t> on </a:t>
            </a:r>
            <a:r>
              <a:rPr lang="de-AT" altLang="de-DE" dirty="0" err="1">
                <a:solidFill>
                  <a:prstClr val="black"/>
                </a:solidFill>
              </a:rPr>
              <a:t>their</a:t>
            </a:r>
            <a:r>
              <a:rPr lang="de-AT" altLang="de-DE" dirty="0">
                <a:solidFill>
                  <a:prstClr val="black"/>
                </a:solidFill>
              </a:rPr>
              <a:t> </a:t>
            </a:r>
            <a:r>
              <a:rPr lang="de-AT" altLang="de-DE" dirty="0" err="1">
                <a:solidFill>
                  <a:prstClr val="black"/>
                </a:solidFill>
              </a:rPr>
              <a:t>requested</a:t>
            </a:r>
            <a:r>
              <a:rPr lang="de-AT" altLang="de-DE" dirty="0">
                <a:solidFill>
                  <a:prstClr val="black"/>
                </a:solidFill>
              </a:rPr>
              <a:t> </a:t>
            </a:r>
            <a:r>
              <a:rPr lang="de-AT" altLang="de-DE" dirty="0" err="1">
                <a:solidFill>
                  <a:prstClr val="black"/>
                </a:solidFill>
              </a:rPr>
              <a:t>service</a:t>
            </a:r>
            <a:r>
              <a:rPr lang="de-AT" altLang="de-DE" dirty="0">
                <a:solidFill>
                  <a:prstClr val="black"/>
                </a:solidFill>
              </a:rPr>
              <a:t> </a:t>
            </a:r>
            <a:r>
              <a:rPr lang="de-AT" altLang="de-DE" dirty="0" err="1">
                <a:solidFill>
                  <a:prstClr val="black"/>
                </a:solidFill>
              </a:rPr>
              <a:t>scope</a:t>
            </a:r>
            <a:r>
              <a:rPr lang="de-AT" altLang="de-DE" dirty="0">
                <a:solidFill>
                  <a:prstClr val="black"/>
                </a:solidFill>
              </a:rPr>
              <a:t> and </a:t>
            </a:r>
            <a:r>
              <a:rPr lang="de-AT" altLang="de-DE" dirty="0" err="1">
                <a:solidFill>
                  <a:prstClr val="black"/>
                </a:solidFill>
              </a:rPr>
              <a:t>reporting</a:t>
            </a:r>
            <a:r>
              <a:rPr lang="de-AT" altLang="de-DE" dirty="0">
                <a:solidFill>
                  <a:prstClr val="black"/>
                </a:solidFill>
              </a:rPr>
              <a:t> </a:t>
            </a:r>
            <a:r>
              <a:rPr lang="de-AT" altLang="de-DE" dirty="0" err="1">
                <a:solidFill>
                  <a:prstClr val="black"/>
                </a:solidFill>
              </a:rPr>
              <a:t>needs</a:t>
            </a:r>
            <a:endParaRPr lang="de-AT" altLang="de-DE" dirty="0">
              <a:solidFill>
                <a:prstClr val="black"/>
              </a:solidFill>
            </a:endParaRPr>
          </a:p>
          <a:p>
            <a:pPr eaLnBrk="0" fontAlgn="base" hangingPunct="0">
              <a:spcBef>
                <a:spcPct val="0"/>
              </a:spcBef>
              <a:spcAft>
                <a:spcPct val="0"/>
              </a:spcAft>
            </a:pPr>
            <a:r>
              <a:rPr lang="de-AT" altLang="de-DE" dirty="0">
                <a:solidFill>
                  <a:prstClr val="black"/>
                </a:solidFill>
              </a:rPr>
              <a:t>… </a:t>
            </a:r>
            <a:r>
              <a:rPr lang="de-AT" altLang="de-DE" dirty="0" err="1">
                <a:solidFill>
                  <a:prstClr val="black"/>
                </a:solidFill>
              </a:rPr>
              <a:t>regular</a:t>
            </a:r>
            <a:r>
              <a:rPr lang="de-AT" altLang="de-DE" dirty="0">
                <a:solidFill>
                  <a:prstClr val="black"/>
                </a:solidFill>
              </a:rPr>
              <a:t> and </a:t>
            </a:r>
            <a:r>
              <a:rPr lang="de-AT" altLang="de-DE" dirty="0" err="1">
                <a:solidFill>
                  <a:prstClr val="black"/>
                </a:solidFill>
              </a:rPr>
              <a:t>repeat</a:t>
            </a:r>
            <a:r>
              <a:rPr lang="de-AT" altLang="de-DE" dirty="0">
                <a:solidFill>
                  <a:prstClr val="black"/>
                </a:solidFill>
              </a:rPr>
              <a:t> </a:t>
            </a:r>
            <a:r>
              <a:rPr lang="de-AT" altLang="de-DE" dirty="0" err="1" smtClean="0">
                <a:solidFill>
                  <a:prstClr val="black"/>
                </a:solidFill>
              </a:rPr>
              <a:t>business</a:t>
            </a:r>
            <a:r>
              <a:rPr lang="de-AT" altLang="de-DE" dirty="0" smtClean="0">
                <a:solidFill>
                  <a:prstClr val="black"/>
                </a:solidFill>
              </a:rPr>
              <a:t> (</a:t>
            </a:r>
            <a:r>
              <a:rPr lang="de-DE" i="1" dirty="0" err="1"/>
              <a:t>depending</a:t>
            </a:r>
            <a:r>
              <a:rPr lang="de-DE" i="1" dirty="0"/>
              <a:t> on </a:t>
            </a:r>
            <a:r>
              <a:rPr lang="de-DE" i="1" dirty="0" err="1"/>
              <a:t>the</a:t>
            </a:r>
            <a:r>
              <a:rPr lang="de-DE" i="1" dirty="0"/>
              <a:t> </a:t>
            </a:r>
            <a:r>
              <a:rPr lang="de-DE" i="1" dirty="0" err="1"/>
              <a:t>customer</a:t>
            </a:r>
            <a:r>
              <a:rPr lang="de-DE" i="1" dirty="0"/>
              <a:t> </a:t>
            </a:r>
            <a:r>
              <a:rPr lang="de-DE" i="1" dirty="0" err="1"/>
              <a:t>evaluation</a:t>
            </a:r>
            <a:r>
              <a:rPr lang="de-DE" i="1" dirty="0"/>
              <a:t> </a:t>
            </a:r>
            <a:r>
              <a:rPr lang="de-DE" i="1" dirty="0" err="1"/>
              <a:t>scores</a:t>
            </a:r>
            <a:r>
              <a:rPr lang="de-DE" i="1" dirty="0"/>
              <a:t>. (</a:t>
            </a:r>
            <a:r>
              <a:rPr lang="de-DE" dirty="0" err="1"/>
              <a:t>If</a:t>
            </a:r>
            <a:r>
              <a:rPr lang="de-DE" dirty="0"/>
              <a:t> </a:t>
            </a:r>
            <a:r>
              <a:rPr lang="de-DE" dirty="0" err="1"/>
              <a:t>the</a:t>
            </a:r>
            <a:r>
              <a:rPr lang="de-DE" dirty="0"/>
              <a:t> </a:t>
            </a:r>
            <a:r>
              <a:rPr lang="de-DE" dirty="0" err="1"/>
              <a:t>scores</a:t>
            </a:r>
            <a:r>
              <a:rPr lang="de-DE" dirty="0"/>
              <a:t> </a:t>
            </a:r>
            <a:r>
              <a:rPr lang="de-DE" dirty="0" err="1"/>
              <a:t>are</a:t>
            </a:r>
            <a:r>
              <a:rPr lang="de-DE" dirty="0"/>
              <a:t> </a:t>
            </a:r>
            <a:r>
              <a:rPr lang="de-DE" dirty="0" err="1"/>
              <a:t>low</a:t>
            </a:r>
            <a:r>
              <a:rPr lang="de-DE" dirty="0"/>
              <a:t> </a:t>
            </a:r>
            <a:r>
              <a:rPr lang="de-DE" dirty="0" err="1"/>
              <a:t>than</a:t>
            </a:r>
            <a:r>
              <a:rPr lang="de-DE" dirty="0"/>
              <a:t> </a:t>
            </a:r>
            <a:r>
              <a:rPr lang="de-DE" dirty="0" err="1"/>
              <a:t>expected</a:t>
            </a:r>
            <a:r>
              <a:rPr lang="de-DE" dirty="0"/>
              <a:t> </a:t>
            </a:r>
            <a:r>
              <a:rPr lang="de-DE" dirty="0" err="1"/>
              <a:t>even</a:t>
            </a:r>
            <a:r>
              <a:rPr lang="de-DE" dirty="0"/>
              <a:t> </a:t>
            </a:r>
            <a:r>
              <a:rPr lang="de-DE" dirty="0" err="1"/>
              <a:t>though</a:t>
            </a:r>
            <a:r>
              <a:rPr lang="de-DE" dirty="0"/>
              <a:t> </a:t>
            </a:r>
            <a:r>
              <a:rPr lang="de-DE" dirty="0" err="1"/>
              <a:t>you</a:t>
            </a:r>
            <a:r>
              <a:rPr lang="de-DE" dirty="0"/>
              <a:t> </a:t>
            </a:r>
            <a:r>
              <a:rPr lang="de-DE" dirty="0" err="1"/>
              <a:t>are</a:t>
            </a:r>
            <a:r>
              <a:rPr lang="de-DE" dirty="0"/>
              <a:t> </a:t>
            </a:r>
            <a:r>
              <a:rPr lang="de-DE" dirty="0" err="1"/>
              <a:t>the</a:t>
            </a:r>
            <a:r>
              <a:rPr lang="de-DE" dirty="0"/>
              <a:t> </a:t>
            </a:r>
            <a:r>
              <a:rPr lang="de-DE" dirty="0" err="1"/>
              <a:t>cheapest</a:t>
            </a:r>
            <a:r>
              <a:rPr lang="de-DE" dirty="0"/>
              <a:t> </a:t>
            </a:r>
            <a:r>
              <a:rPr lang="de-DE" dirty="0" err="1"/>
              <a:t>one</a:t>
            </a:r>
            <a:r>
              <a:rPr lang="de-DE" dirty="0"/>
              <a:t> </a:t>
            </a:r>
            <a:r>
              <a:rPr lang="de-DE" dirty="0" err="1"/>
              <a:t>you</a:t>
            </a:r>
            <a:r>
              <a:rPr lang="de-DE" dirty="0"/>
              <a:t> will not </a:t>
            </a:r>
            <a:r>
              <a:rPr lang="de-DE" dirty="0" err="1"/>
              <a:t>get</a:t>
            </a:r>
            <a:r>
              <a:rPr lang="de-DE" dirty="0"/>
              <a:t> </a:t>
            </a:r>
            <a:r>
              <a:rPr lang="de-DE" dirty="0" err="1"/>
              <a:t>any</a:t>
            </a:r>
            <a:r>
              <a:rPr lang="de-DE" dirty="0"/>
              <a:t> </a:t>
            </a:r>
            <a:r>
              <a:rPr lang="de-DE" dirty="0" err="1"/>
              <a:t>business</a:t>
            </a:r>
            <a:r>
              <a:rPr lang="de-DE" dirty="0"/>
              <a:t>)</a:t>
            </a:r>
            <a:endParaRPr lang="de-AT" altLang="de-DE" dirty="0">
              <a:solidFill>
                <a:prstClr val="black"/>
              </a:solidFill>
            </a:endParaRPr>
          </a:p>
          <a:p>
            <a:pPr eaLnBrk="0" fontAlgn="base" hangingPunct="0">
              <a:spcBef>
                <a:spcPct val="0"/>
              </a:spcBef>
              <a:spcAft>
                <a:spcPct val="0"/>
              </a:spcAft>
            </a:pPr>
            <a:r>
              <a:rPr lang="de-AT" altLang="de-DE" dirty="0">
                <a:solidFill>
                  <a:prstClr val="black"/>
                </a:solidFill>
              </a:rPr>
              <a:t>… </a:t>
            </a:r>
            <a:r>
              <a:rPr lang="de-AT" altLang="de-DE" dirty="0" err="1">
                <a:solidFill>
                  <a:prstClr val="black"/>
                </a:solidFill>
              </a:rPr>
              <a:t>no</a:t>
            </a:r>
            <a:r>
              <a:rPr lang="de-AT" altLang="de-DE" dirty="0">
                <a:solidFill>
                  <a:prstClr val="black"/>
                </a:solidFill>
              </a:rPr>
              <a:t> </a:t>
            </a:r>
            <a:r>
              <a:rPr lang="de-AT" altLang="de-DE" dirty="0" err="1">
                <a:solidFill>
                  <a:prstClr val="black"/>
                </a:solidFill>
              </a:rPr>
              <a:t>sales</a:t>
            </a:r>
            <a:r>
              <a:rPr lang="de-AT" altLang="de-DE" dirty="0">
                <a:solidFill>
                  <a:prstClr val="black"/>
                </a:solidFill>
              </a:rPr>
              <a:t> </a:t>
            </a:r>
            <a:r>
              <a:rPr lang="de-AT" altLang="de-DE" dirty="0" err="1">
                <a:solidFill>
                  <a:prstClr val="black"/>
                </a:solidFill>
              </a:rPr>
              <a:t>efforts</a:t>
            </a:r>
            <a:r>
              <a:rPr lang="de-AT" altLang="de-DE" dirty="0">
                <a:solidFill>
                  <a:prstClr val="black"/>
                </a:solidFill>
              </a:rPr>
              <a:t> </a:t>
            </a:r>
            <a:r>
              <a:rPr lang="de-AT" altLang="de-DE" dirty="0" err="1">
                <a:solidFill>
                  <a:prstClr val="black"/>
                </a:solidFill>
              </a:rPr>
              <a:t>needed</a:t>
            </a:r>
            <a:endParaRPr lang="de-AT" altLang="de-DE" dirty="0">
              <a:solidFill>
                <a:prstClr val="black"/>
              </a:solidFill>
            </a:endParaRPr>
          </a:p>
          <a:p>
            <a:pPr eaLnBrk="0" fontAlgn="base" hangingPunct="0">
              <a:spcBef>
                <a:spcPct val="0"/>
              </a:spcBef>
              <a:spcAft>
                <a:spcPct val="0"/>
              </a:spcAft>
            </a:pPr>
            <a:endParaRPr lang="de-AT" altLang="de-DE" dirty="0">
              <a:solidFill>
                <a:prstClr val="black"/>
              </a:solidFill>
            </a:endParaRPr>
          </a:p>
          <a:p>
            <a:pPr eaLnBrk="0" fontAlgn="base" hangingPunct="0">
              <a:spcBef>
                <a:spcPct val="0"/>
              </a:spcBef>
              <a:spcAft>
                <a:spcPct val="0"/>
              </a:spcAft>
            </a:pPr>
            <a:r>
              <a:rPr lang="de-AT" altLang="de-DE" dirty="0">
                <a:solidFill>
                  <a:prstClr val="black"/>
                </a:solidFill>
              </a:rPr>
              <a:t>But also…</a:t>
            </a:r>
          </a:p>
          <a:p>
            <a:pPr eaLnBrk="0" fontAlgn="base" hangingPunct="0">
              <a:spcBef>
                <a:spcPct val="0"/>
              </a:spcBef>
              <a:spcAft>
                <a:spcPct val="0"/>
              </a:spcAft>
            </a:pPr>
            <a:endParaRPr lang="de-AT" altLang="de-DE" dirty="0">
              <a:solidFill>
                <a:prstClr val="black"/>
              </a:solidFill>
            </a:endParaRPr>
          </a:p>
          <a:p>
            <a:pPr eaLnBrk="0" fontAlgn="base" hangingPunct="0">
              <a:spcBef>
                <a:spcPct val="0"/>
              </a:spcBef>
              <a:spcAft>
                <a:spcPct val="0"/>
              </a:spcAft>
            </a:pPr>
            <a:r>
              <a:rPr lang="de-AT" altLang="de-DE" dirty="0">
                <a:solidFill>
                  <a:prstClr val="black"/>
                </a:solidFill>
              </a:rPr>
              <a:t>… </a:t>
            </a:r>
            <a:r>
              <a:rPr lang="de-AT" altLang="de-DE" dirty="0" err="1">
                <a:solidFill>
                  <a:prstClr val="black"/>
                </a:solidFill>
              </a:rPr>
              <a:t>being</a:t>
            </a:r>
            <a:r>
              <a:rPr lang="de-AT" altLang="de-DE" dirty="0">
                <a:solidFill>
                  <a:prstClr val="black"/>
                </a:solidFill>
              </a:rPr>
              <a:t> </a:t>
            </a:r>
            <a:r>
              <a:rPr lang="de-AT" altLang="de-DE" dirty="0" err="1">
                <a:solidFill>
                  <a:prstClr val="black"/>
                </a:solidFill>
              </a:rPr>
              <a:t>dependend</a:t>
            </a:r>
            <a:r>
              <a:rPr lang="de-AT" altLang="de-DE" dirty="0">
                <a:solidFill>
                  <a:prstClr val="black"/>
                </a:solidFill>
              </a:rPr>
              <a:t> on </a:t>
            </a:r>
            <a:r>
              <a:rPr lang="de-AT" altLang="de-DE" dirty="0" err="1">
                <a:solidFill>
                  <a:prstClr val="black"/>
                </a:solidFill>
              </a:rPr>
              <a:t>their</a:t>
            </a:r>
            <a:r>
              <a:rPr lang="de-AT" altLang="de-DE" dirty="0">
                <a:solidFill>
                  <a:prstClr val="black"/>
                </a:solidFill>
              </a:rPr>
              <a:t> </a:t>
            </a:r>
            <a:r>
              <a:rPr lang="de-AT" altLang="de-DE" dirty="0" err="1">
                <a:solidFill>
                  <a:prstClr val="black"/>
                </a:solidFill>
              </a:rPr>
              <a:t>sales</a:t>
            </a:r>
            <a:r>
              <a:rPr lang="de-AT" altLang="de-DE" dirty="0">
                <a:solidFill>
                  <a:prstClr val="black"/>
                </a:solidFill>
              </a:rPr>
              <a:t> </a:t>
            </a:r>
            <a:r>
              <a:rPr lang="de-AT" altLang="de-DE" dirty="0" err="1">
                <a:solidFill>
                  <a:prstClr val="black"/>
                </a:solidFill>
              </a:rPr>
              <a:t>force</a:t>
            </a:r>
            <a:endParaRPr lang="de-AT" altLang="de-DE" dirty="0">
              <a:solidFill>
                <a:prstClr val="black"/>
              </a:solidFill>
            </a:endParaRPr>
          </a:p>
          <a:p>
            <a:pPr eaLnBrk="0" fontAlgn="base" hangingPunct="0">
              <a:spcBef>
                <a:spcPct val="0"/>
              </a:spcBef>
              <a:spcAft>
                <a:spcPct val="0"/>
              </a:spcAft>
            </a:pPr>
            <a:r>
              <a:rPr lang="de-AT" altLang="fr-FR" dirty="0">
                <a:solidFill>
                  <a:prstClr val="black"/>
                </a:solidFill>
              </a:rPr>
              <a:t>.... </a:t>
            </a:r>
            <a:r>
              <a:rPr lang="de-AT" altLang="fr-FR" dirty="0" err="1">
                <a:solidFill>
                  <a:prstClr val="black"/>
                </a:solidFill>
              </a:rPr>
              <a:t>Possibly</a:t>
            </a:r>
            <a:r>
              <a:rPr lang="de-AT" altLang="fr-FR" dirty="0">
                <a:solidFill>
                  <a:prstClr val="black"/>
                </a:solidFill>
              </a:rPr>
              <a:t> </a:t>
            </a:r>
            <a:r>
              <a:rPr lang="en-US" altLang="fr-FR" dirty="0">
                <a:solidFill>
                  <a:prstClr val="black"/>
                </a:solidFill>
              </a:rPr>
              <a:t>slow payment</a:t>
            </a:r>
          </a:p>
          <a:p>
            <a:pPr eaLnBrk="0" fontAlgn="base" hangingPunct="0">
              <a:spcBef>
                <a:spcPct val="0"/>
              </a:spcBef>
              <a:spcAft>
                <a:spcPct val="0"/>
              </a:spcAft>
            </a:pPr>
            <a:r>
              <a:rPr lang="en-US" altLang="fr-FR" dirty="0">
                <a:solidFill>
                  <a:prstClr val="black"/>
                </a:solidFill>
              </a:rPr>
              <a:t>…. no direct contact with the account</a:t>
            </a:r>
          </a:p>
          <a:p>
            <a:pPr eaLnBrk="0" fontAlgn="base" hangingPunct="0">
              <a:spcBef>
                <a:spcPct val="0"/>
              </a:spcBef>
              <a:spcAft>
                <a:spcPct val="0"/>
              </a:spcAft>
            </a:pPr>
            <a:endParaRPr lang="de-AT" altLang="de-DE" dirty="0">
              <a:solidFill>
                <a:prstClr val="black"/>
              </a:solidFill>
            </a:endParaRPr>
          </a:p>
          <a:p>
            <a:pPr eaLnBrk="0" fontAlgn="base" hangingPunct="0">
              <a:spcBef>
                <a:spcPct val="0"/>
              </a:spcBef>
              <a:spcAft>
                <a:spcPct val="0"/>
              </a:spcAft>
            </a:pPr>
            <a:endParaRPr lang="de-AT" altLang="de-DE" dirty="0">
              <a:solidFill>
                <a:prstClr val="black"/>
              </a:solidFill>
            </a:endParaRPr>
          </a:p>
          <a:p>
            <a:pPr eaLnBrk="0" fontAlgn="base" hangingPunct="0">
              <a:spcBef>
                <a:spcPct val="0"/>
              </a:spcBef>
              <a:spcAft>
                <a:spcPct val="0"/>
              </a:spcAft>
            </a:pPr>
            <a:endParaRPr lang="de-AT" altLang="de-DE" dirty="0">
              <a:solidFill>
                <a:prstClr val="black"/>
              </a:solidFill>
            </a:endParaRPr>
          </a:p>
          <a:p>
            <a:pPr eaLnBrk="0" fontAlgn="base" hangingPunct="0">
              <a:spcBef>
                <a:spcPct val="0"/>
              </a:spcBef>
              <a:spcAft>
                <a:spcPct val="0"/>
              </a:spcAft>
            </a:pPr>
            <a:endParaRPr lang="de-AT" altLang="de-DE" dirty="0">
              <a:solidFill>
                <a:prstClr val="black"/>
              </a:solidFill>
            </a:endParaRPr>
          </a:p>
          <a:p>
            <a:pPr eaLnBrk="0" fontAlgn="base" hangingPunct="0">
              <a:spcBef>
                <a:spcPct val="0"/>
              </a:spcBef>
              <a:spcAft>
                <a:spcPct val="0"/>
              </a:spcAft>
            </a:pPr>
            <a:endParaRPr lang="de-AT" altLang="de-DE" dirty="0">
              <a:solidFill>
                <a:prstClr val="black"/>
              </a:solidFill>
            </a:endParaRPr>
          </a:p>
          <a:p>
            <a:pPr eaLnBrk="0" fontAlgn="base" hangingPunct="0">
              <a:spcBef>
                <a:spcPct val="0"/>
              </a:spcBef>
              <a:spcAft>
                <a:spcPct val="0"/>
              </a:spcAft>
            </a:pPr>
            <a:endParaRPr lang="de-AT" altLang="de-DE" dirty="0">
              <a:solidFill>
                <a:prstClr val="black"/>
              </a:solidFill>
            </a:endParaRPr>
          </a:p>
        </p:txBody>
      </p:sp>
    </p:spTree>
    <p:extLst>
      <p:ext uri="{BB962C8B-B14F-4D97-AF65-F5344CB8AC3E}">
        <p14:creationId xmlns:p14="http://schemas.microsoft.com/office/powerpoint/2010/main" val="3149555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4714875"/>
            <a:ext cx="5275263" cy="1384995"/>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A Relocation Company may be a FIDI partner offering moving services and DSP services or another DSP company in another country who works directly for a corporate account and wants to work with you. </a:t>
            </a:r>
          </a:p>
          <a:p>
            <a:pPr eaLnBrk="1" fontAlgn="base" hangingPunct="1">
              <a:spcBef>
                <a:spcPct val="0"/>
              </a:spcBef>
              <a:spcAft>
                <a:spcPct val="0"/>
              </a:spcAft>
              <a:buFontTx/>
              <a:buNone/>
              <a:defRPr/>
            </a:pPr>
            <a:endParaRPr lang="nl-BE" altLang="fr-FR" sz="1400" b="1" dirty="0">
              <a:solidFill>
                <a:prstClr val="black"/>
              </a:solidFill>
            </a:endParaRPr>
          </a:p>
        </p:txBody>
      </p:sp>
      <p:sp>
        <p:nvSpPr>
          <p:cNvPr id="6" name="TextBox 5"/>
          <p:cNvSpPr txBox="1"/>
          <p:nvPr/>
        </p:nvSpPr>
        <p:spPr>
          <a:xfrm>
            <a:off x="1704975" y="4730750"/>
            <a:ext cx="3348038" cy="1384300"/>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Question mark is transfering now into the relocation company</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A DSP sign or a FIDI logo comes out of the building.</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485"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20486"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5C859A26-C2AB-4AF0-B2F2-20014EE8F6DD}" type="slidenum">
              <a:rPr lang="nl-BE" altLang="nl-BE" sz="1200">
                <a:solidFill>
                  <a:srgbClr val="898989"/>
                </a:solidFill>
              </a:rPr>
              <a:pPr algn="r" fontAlgn="base">
                <a:spcBef>
                  <a:spcPct val="0"/>
                </a:spcBef>
                <a:spcAft>
                  <a:spcPct val="0"/>
                </a:spcAft>
                <a:buFontTx/>
                <a:buNone/>
              </a:pPr>
              <a:t>23</a:t>
            </a:fld>
            <a:endParaRPr lang="nl-BE" altLang="nl-BE" sz="1200">
              <a:solidFill>
                <a:srgbClr val="898989"/>
              </a:solidFill>
            </a:endParaRPr>
          </a:p>
        </p:txBody>
      </p:sp>
      <p:sp>
        <p:nvSpPr>
          <p:cNvPr id="20487"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sp>
        <p:nvSpPr>
          <p:cNvPr id="20488" name="TextBox 3"/>
          <p:cNvSpPr txBox="1">
            <a:spLocks noChangeArrowheads="1"/>
          </p:cNvSpPr>
          <p:nvPr/>
        </p:nvSpPr>
        <p:spPr bwMode="auto">
          <a:xfrm>
            <a:off x="1736725" y="219076"/>
            <a:ext cx="6235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a:solidFill>
                  <a:srgbClr val="000000"/>
                </a:solidFill>
                <a:latin typeface="Arial" panose="020B0604020202020204" pitchFamily="34" charset="0"/>
              </a:rPr>
              <a:t>Customer #2. The Relocation or DSP company</a:t>
            </a:r>
            <a:endParaRPr lang="de-DE"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20489"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20490"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1576389"/>
            <a:ext cx="30845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Grafik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996950"/>
            <a:ext cx="12461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feld 17"/>
          <p:cNvSpPr txBox="1">
            <a:spLocks noChangeArrowheads="1"/>
          </p:cNvSpPr>
          <p:nvPr/>
        </p:nvSpPr>
        <p:spPr bwMode="auto">
          <a:xfrm>
            <a:off x="5654676" y="2368551"/>
            <a:ext cx="34893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dirty="0" smtClean="0">
                <a:solidFill>
                  <a:prstClr val="black"/>
                </a:solidFill>
                <a:latin typeface="Arial" panose="020B0604020202020204" pitchFamily="34" charset="0"/>
              </a:rPr>
              <a:t>The Relocation / DSP Company</a:t>
            </a:r>
            <a:endParaRPr lang="de-DE" altLang="de-DE"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948216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4714875"/>
            <a:ext cx="5275263" cy="1169988"/>
          </a:xfrm>
          <a:prstGeom prst="rect">
            <a:avLst/>
          </a:prstGeom>
          <a:solidFill>
            <a:schemeClr val="accent3">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Like international moving companies, Relocation or DSP companies have annual conventions where they meet. These conventions are either regional or global and the latest trends, training and business relations are the reasons to attend. </a:t>
            </a:r>
          </a:p>
        </p:txBody>
      </p:sp>
      <p:sp>
        <p:nvSpPr>
          <p:cNvPr id="6" name="TextBox 5"/>
          <p:cNvSpPr txBox="1"/>
          <p:nvPr/>
        </p:nvSpPr>
        <p:spPr>
          <a:xfrm>
            <a:off x="1704975" y="4730750"/>
            <a:ext cx="3348038" cy="1384300"/>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The Relocation Company building and the relocation person is multiplying and you see them all going to a convention centre (possibly from different countries)</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533"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22534"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CD836EE0-CA75-4BD9-B8F6-D340F74C26B3}" type="slidenum">
              <a:rPr lang="nl-BE" altLang="nl-BE" sz="1200">
                <a:solidFill>
                  <a:srgbClr val="898989"/>
                </a:solidFill>
              </a:rPr>
              <a:pPr algn="r" fontAlgn="base">
                <a:spcBef>
                  <a:spcPct val="0"/>
                </a:spcBef>
                <a:spcAft>
                  <a:spcPct val="0"/>
                </a:spcAft>
                <a:buFontTx/>
                <a:buNone/>
              </a:pPr>
              <a:t>24</a:t>
            </a:fld>
            <a:endParaRPr lang="nl-BE" altLang="nl-BE" sz="1200">
              <a:solidFill>
                <a:srgbClr val="898989"/>
              </a:solidFill>
            </a:endParaRPr>
          </a:p>
        </p:txBody>
      </p:sp>
      <p:sp>
        <p:nvSpPr>
          <p:cNvPr id="22535" name="TextBox 3"/>
          <p:cNvSpPr txBox="1">
            <a:spLocks noChangeArrowheads="1"/>
          </p:cNvSpPr>
          <p:nvPr/>
        </p:nvSpPr>
        <p:spPr bwMode="auto">
          <a:xfrm>
            <a:off x="2187576" y="98426"/>
            <a:ext cx="750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#2.  The Relocation / DSP </a:t>
            </a:r>
            <a:r>
              <a:rPr lang="de-AT" altLang="fr-FR" sz="1800" dirty="0">
                <a:solidFill>
                  <a:srgbClr val="000000"/>
                </a:solidFill>
                <a:latin typeface="Arial" panose="020B0604020202020204" pitchFamily="34" charset="0"/>
              </a:rPr>
              <a:t>Company</a:t>
            </a: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22536"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22537"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1300163"/>
            <a:ext cx="193516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feld 10"/>
          <p:cNvSpPr txBox="1">
            <a:spLocks noChangeArrowheads="1"/>
          </p:cNvSpPr>
          <p:nvPr/>
        </p:nvSpPr>
        <p:spPr bwMode="auto">
          <a:xfrm>
            <a:off x="2259013" y="3421064"/>
            <a:ext cx="386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a:solidFill>
                  <a:srgbClr val="000000"/>
                </a:solidFill>
                <a:latin typeface="Arial" panose="020B0604020202020204" pitchFamily="34" charset="0"/>
              </a:rPr>
              <a:t>Relocation Company</a:t>
            </a:r>
            <a:endParaRPr lang="de-DE" altLang="de-DE" sz="1800">
              <a:solidFill>
                <a:srgbClr val="000000"/>
              </a:solidFill>
              <a:latin typeface="Arial" panose="020B0604020202020204" pitchFamily="34" charset="0"/>
            </a:endParaRPr>
          </a:p>
        </p:txBody>
      </p:sp>
      <p:pic>
        <p:nvPicPr>
          <p:cNvPr id="22539"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101725"/>
            <a:ext cx="946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3214" y="1519238"/>
            <a:ext cx="431323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Grafi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3351" y="3598864"/>
            <a:ext cx="9445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5313" y="2736850"/>
            <a:ext cx="946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873125"/>
            <a:ext cx="946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44050" y="3252789"/>
            <a:ext cx="9461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3638550"/>
            <a:ext cx="946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779464"/>
            <a:ext cx="9461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1023939"/>
            <a:ext cx="9461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80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641876" y="4339286"/>
            <a:ext cx="5484813" cy="2246769"/>
          </a:xfrm>
          <a:prstGeom prst="rect">
            <a:avLst/>
          </a:prstGeom>
          <a:solidFill>
            <a:schemeClr val="accent3">
              <a:lumMod val="20000"/>
              <a:lumOff val="80000"/>
            </a:schemeClr>
          </a:solidFill>
          <a:ln>
            <a:noFill/>
          </a:ln>
        </p:spPr>
        <p:txBody>
          <a:bodyPr wrap="square"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Working with and for a DSP company is in many ways like working with another moving company. Firstly, the payment terms need to be negiotiated and as you do not hold any goods in your hands upfront payment for a minimum of 50 % is common. In regards of the scope of services make sure that what you exactly offer is reflected in your quotation and is understood by your customer but also in line with the transferee’s expectations. Many of today’s relocation companies act very similar to relocation management companies and it is not always easy to draw a line between them.</a:t>
            </a:r>
          </a:p>
        </p:txBody>
      </p:sp>
      <p:sp>
        <p:nvSpPr>
          <p:cNvPr id="6" name="TextBox 5"/>
          <p:cNvSpPr txBox="1"/>
          <p:nvPr/>
        </p:nvSpPr>
        <p:spPr>
          <a:xfrm>
            <a:off x="1704975" y="4730750"/>
            <a:ext cx="3348038" cy="11699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DSP company, you as the DSP and the transferee – a circle with contract parts in between.</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581"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24582"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D5CF0CE8-00ED-45FB-B7EB-85C405B047AC}" type="slidenum">
              <a:rPr lang="nl-BE" altLang="nl-BE" sz="1200">
                <a:solidFill>
                  <a:srgbClr val="898989"/>
                </a:solidFill>
              </a:rPr>
              <a:pPr algn="r" fontAlgn="base">
                <a:spcBef>
                  <a:spcPct val="0"/>
                </a:spcBef>
                <a:spcAft>
                  <a:spcPct val="0"/>
                </a:spcAft>
                <a:buFontTx/>
                <a:buNone/>
              </a:pPr>
              <a:t>25</a:t>
            </a:fld>
            <a:endParaRPr lang="nl-BE" altLang="nl-BE" sz="1200">
              <a:solidFill>
                <a:srgbClr val="898989"/>
              </a:solidFill>
            </a:endParaRPr>
          </a:p>
        </p:txBody>
      </p:sp>
      <p:sp>
        <p:nvSpPr>
          <p:cNvPr id="24583" name="TextBox 3"/>
          <p:cNvSpPr txBox="1">
            <a:spLocks noChangeArrowheads="1"/>
          </p:cNvSpPr>
          <p:nvPr/>
        </p:nvSpPr>
        <p:spPr bwMode="auto">
          <a:xfrm>
            <a:off x="2187576" y="98426"/>
            <a:ext cx="750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#2. </a:t>
            </a:r>
            <a:r>
              <a:rPr lang="en-CA" altLang="fr-FR" sz="1800" dirty="0">
                <a:solidFill>
                  <a:srgbClr val="000000"/>
                </a:solidFill>
                <a:latin typeface="Arial" panose="020B0604020202020204" pitchFamily="34" charset="0"/>
              </a:rPr>
              <a:t>The </a:t>
            </a:r>
            <a:r>
              <a:rPr lang="en-CA" altLang="fr-FR" sz="1800" dirty="0" smtClean="0">
                <a:solidFill>
                  <a:srgbClr val="000000"/>
                </a:solidFill>
                <a:latin typeface="Arial" panose="020B0604020202020204" pitchFamily="34" charset="0"/>
              </a:rPr>
              <a:t>Relocation / DSP </a:t>
            </a:r>
            <a:r>
              <a:rPr lang="de-AT" altLang="fr-FR" sz="1800" dirty="0">
                <a:solidFill>
                  <a:srgbClr val="000000"/>
                </a:solidFill>
                <a:latin typeface="Arial" panose="020B0604020202020204" pitchFamily="34" charset="0"/>
              </a:rPr>
              <a:t>Company</a:t>
            </a: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24584"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24585" name="Grafik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9289" y="2992438"/>
            <a:ext cx="8223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Grafik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438" y="692150"/>
            <a:ext cx="9318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Grafik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1" y="3213100"/>
            <a:ext cx="9445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feld 10"/>
          <p:cNvSpPr txBox="1">
            <a:spLocks noChangeArrowheads="1"/>
          </p:cNvSpPr>
          <p:nvPr/>
        </p:nvSpPr>
        <p:spPr bwMode="auto">
          <a:xfrm>
            <a:off x="4291014" y="1457326"/>
            <a:ext cx="2314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a:solidFill>
                  <a:prstClr val="black"/>
                </a:solidFill>
              </a:rPr>
              <a:t>RELO COMPANY</a:t>
            </a:r>
          </a:p>
          <a:p>
            <a:pPr eaLnBrk="0" fontAlgn="base" hangingPunct="0">
              <a:spcBef>
                <a:spcPct val="0"/>
              </a:spcBef>
              <a:spcAft>
                <a:spcPct val="0"/>
              </a:spcAft>
            </a:pPr>
            <a:endParaRPr lang="de-DE" altLang="de-DE">
              <a:solidFill>
                <a:prstClr val="black"/>
              </a:solidFill>
            </a:endParaRPr>
          </a:p>
        </p:txBody>
      </p:sp>
      <p:sp>
        <p:nvSpPr>
          <p:cNvPr id="24589" name="Textfeld 19"/>
          <p:cNvSpPr txBox="1">
            <a:spLocks noChangeArrowheads="1"/>
          </p:cNvSpPr>
          <p:nvPr/>
        </p:nvSpPr>
        <p:spPr bwMode="auto">
          <a:xfrm>
            <a:off x="6323014" y="3678239"/>
            <a:ext cx="2312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a:solidFill>
                  <a:prstClr val="black"/>
                </a:solidFill>
              </a:rPr>
              <a:t>YOU</a:t>
            </a:r>
          </a:p>
        </p:txBody>
      </p:sp>
      <p:sp>
        <p:nvSpPr>
          <p:cNvPr id="24590" name="Textfeld 22"/>
          <p:cNvSpPr txBox="1">
            <a:spLocks noChangeArrowheads="1"/>
          </p:cNvSpPr>
          <p:nvPr/>
        </p:nvSpPr>
        <p:spPr bwMode="auto">
          <a:xfrm>
            <a:off x="2914650" y="4022725"/>
            <a:ext cx="2312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a:solidFill>
                  <a:prstClr val="black"/>
                </a:solidFill>
              </a:rPr>
              <a:t>TRANSFEREE</a:t>
            </a:r>
            <a:endParaRPr lang="de-DE" altLang="de-DE">
              <a:solidFill>
                <a:prstClr val="black"/>
              </a:solidFill>
            </a:endParaRPr>
          </a:p>
        </p:txBody>
      </p:sp>
      <p:pic>
        <p:nvPicPr>
          <p:cNvPr id="24591" name="Grafik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9938" y="1868489"/>
            <a:ext cx="123825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Grafik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3013" y="1423989"/>
            <a:ext cx="98266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740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278563" y="4521679"/>
            <a:ext cx="5870909" cy="2246769"/>
          </a:xfrm>
          <a:prstGeom prst="rect">
            <a:avLst/>
          </a:prstGeom>
          <a:solidFill>
            <a:schemeClr val="accent3">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Working for DSP or Relo Company means to follow and carefully comply with all instructions.  This will enable you to receive repeat business and improves your own reputation as word of mouth is key amongst DSP companies. </a:t>
            </a: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None/>
              <a:defRPr/>
            </a:pPr>
            <a:r>
              <a:rPr lang="nl-BE" altLang="fr-FR" sz="1400" b="1" dirty="0">
                <a:solidFill>
                  <a:prstClr val="black"/>
                </a:solidFill>
              </a:rPr>
              <a:t>Make sure that the service you are offering is paid by the terms you are setting with your partner at the other end, especially when you do not have a history with them</a:t>
            </a:r>
            <a:r>
              <a:rPr lang="nl-BE" altLang="fr-FR" sz="1400" b="1" dirty="0" smtClean="0">
                <a:solidFill>
                  <a:prstClr val="black"/>
                </a:solidFill>
              </a:rPr>
              <a:t>.</a:t>
            </a:r>
            <a:r>
              <a:rPr lang="de-DE" sz="1400" dirty="0"/>
              <a:t> </a:t>
            </a:r>
            <a:r>
              <a:rPr lang="de-DE" sz="1400" dirty="0" err="1"/>
              <a:t>There</a:t>
            </a:r>
            <a:r>
              <a:rPr lang="de-DE" sz="1400" dirty="0"/>
              <a:t> </a:t>
            </a:r>
            <a:r>
              <a:rPr lang="de-DE" sz="1400" dirty="0" err="1"/>
              <a:t>is</a:t>
            </a:r>
            <a:r>
              <a:rPr lang="de-DE" sz="1400" dirty="0"/>
              <a:t> </a:t>
            </a:r>
            <a:r>
              <a:rPr lang="de-DE" sz="1400" dirty="0" err="1"/>
              <a:t>no</a:t>
            </a:r>
            <a:r>
              <a:rPr lang="de-DE" sz="1400" dirty="0"/>
              <a:t> </a:t>
            </a:r>
            <a:r>
              <a:rPr lang="de-DE" sz="1400" dirty="0" err="1"/>
              <a:t>payment</a:t>
            </a:r>
            <a:r>
              <a:rPr lang="de-DE" sz="1400" dirty="0"/>
              <a:t> </a:t>
            </a:r>
            <a:r>
              <a:rPr lang="de-DE" sz="1400" dirty="0" err="1"/>
              <a:t>protection</a:t>
            </a:r>
            <a:r>
              <a:rPr lang="de-DE" sz="1400" dirty="0"/>
              <a:t> </a:t>
            </a:r>
            <a:r>
              <a:rPr lang="de-DE" sz="1400" dirty="0" err="1"/>
              <a:t>offered</a:t>
            </a:r>
            <a:r>
              <a:rPr lang="de-DE" sz="1400" dirty="0"/>
              <a:t> </a:t>
            </a:r>
            <a:r>
              <a:rPr lang="de-DE" sz="1400" dirty="0" err="1"/>
              <a:t>by</a:t>
            </a:r>
            <a:r>
              <a:rPr lang="de-DE" sz="1400" dirty="0"/>
              <a:t> </a:t>
            </a:r>
            <a:r>
              <a:rPr lang="de-DE" sz="1400" dirty="0" err="1"/>
              <a:t>any</a:t>
            </a:r>
            <a:r>
              <a:rPr lang="de-DE" sz="1400" dirty="0"/>
              <a:t> Relocation </a:t>
            </a:r>
            <a:r>
              <a:rPr lang="de-DE" sz="1400" dirty="0" err="1"/>
              <a:t>Association</a:t>
            </a:r>
            <a:r>
              <a:rPr lang="de-DE" sz="1400" dirty="0"/>
              <a:t> </a:t>
            </a:r>
            <a:r>
              <a:rPr lang="de-DE" sz="1400" dirty="0" err="1"/>
              <a:t>as</a:t>
            </a:r>
            <a:r>
              <a:rPr lang="de-DE" sz="1400" dirty="0"/>
              <a:t> FIDI </a:t>
            </a:r>
            <a:r>
              <a:rPr lang="de-DE" sz="1400" dirty="0" err="1"/>
              <a:t>offers</a:t>
            </a:r>
            <a:r>
              <a:rPr lang="de-DE" sz="1400" dirty="0"/>
              <a:t> </a:t>
            </a:r>
            <a:r>
              <a:rPr lang="de-DE" sz="1400" dirty="0" err="1"/>
              <a:t>to</a:t>
            </a:r>
            <a:r>
              <a:rPr lang="de-DE" sz="1400" dirty="0"/>
              <a:t> </a:t>
            </a:r>
            <a:r>
              <a:rPr lang="de-DE" sz="1400" dirty="0" err="1"/>
              <a:t>its</a:t>
            </a:r>
            <a:r>
              <a:rPr lang="de-DE" sz="1400" dirty="0"/>
              <a:t> </a:t>
            </a:r>
            <a:r>
              <a:rPr lang="de-DE" sz="1400" dirty="0" err="1"/>
              <a:t>Affiliates</a:t>
            </a:r>
            <a:r>
              <a:rPr lang="de-DE" sz="1400" dirty="0"/>
              <a:t>…</a:t>
            </a:r>
          </a:p>
          <a:p>
            <a:pPr eaLnBrk="1" fontAlgn="base" hangingPunct="1">
              <a:spcBef>
                <a:spcPct val="0"/>
              </a:spcBef>
              <a:spcAft>
                <a:spcPct val="0"/>
              </a:spcAft>
              <a:buFont typeface="Arial" panose="020B0604020202020204" pitchFamily="34" charset="0"/>
              <a:buNone/>
              <a:defRPr/>
            </a:pPr>
            <a:endParaRPr lang="nl-BE" altLang="fr-FR" sz="1400" b="1" dirty="0">
              <a:solidFill>
                <a:prstClr val="black"/>
              </a:solidFill>
            </a:endParaRPr>
          </a:p>
        </p:txBody>
      </p:sp>
      <p:sp>
        <p:nvSpPr>
          <p:cNvPr id="6" name="TextBox 5"/>
          <p:cNvSpPr txBox="1"/>
          <p:nvPr/>
        </p:nvSpPr>
        <p:spPr>
          <a:xfrm>
            <a:off x="1704975" y="4730750"/>
            <a:ext cx="3348038" cy="7381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Moving text....</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629"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26630"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F1F68FE5-38B2-4497-B2E1-104A7395AD8F}" type="slidenum">
              <a:rPr lang="nl-BE" altLang="nl-BE" sz="1200">
                <a:solidFill>
                  <a:srgbClr val="898989"/>
                </a:solidFill>
              </a:rPr>
              <a:pPr algn="r" fontAlgn="base">
                <a:spcBef>
                  <a:spcPct val="0"/>
                </a:spcBef>
                <a:spcAft>
                  <a:spcPct val="0"/>
                </a:spcAft>
                <a:buFontTx/>
                <a:buNone/>
              </a:pPr>
              <a:t>26</a:t>
            </a:fld>
            <a:endParaRPr lang="nl-BE" altLang="nl-BE" sz="1200">
              <a:solidFill>
                <a:srgbClr val="898989"/>
              </a:solidFill>
            </a:endParaRPr>
          </a:p>
        </p:txBody>
      </p:sp>
      <p:sp>
        <p:nvSpPr>
          <p:cNvPr id="26631" name="TextBox 3"/>
          <p:cNvSpPr txBox="1">
            <a:spLocks noChangeArrowheads="1"/>
          </p:cNvSpPr>
          <p:nvPr/>
        </p:nvSpPr>
        <p:spPr bwMode="auto">
          <a:xfrm>
            <a:off x="1981201" y="182564"/>
            <a:ext cx="750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#2.  </a:t>
            </a:r>
            <a:r>
              <a:rPr lang="en-CA" altLang="fr-FR" sz="1800" dirty="0">
                <a:solidFill>
                  <a:srgbClr val="000000"/>
                </a:solidFill>
                <a:latin typeface="Arial" panose="020B0604020202020204" pitchFamily="34" charset="0"/>
              </a:rPr>
              <a:t>The  </a:t>
            </a:r>
            <a:r>
              <a:rPr lang="en-CA" altLang="fr-FR" sz="1800" dirty="0" smtClean="0">
                <a:solidFill>
                  <a:srgbClr val="000000"/>
                </a:solidFill>
                <a:latin typeface="Arial" panose="020B0604020202020204" pitchFamily="34" charset="0"/>
              </a:rPr>
              <a:t>Relocation / DSP Company</a:t>
            </a:r>
            <a:endParaRPr lang="en-CA"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26632"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sp>
        <p:nvSpPr>
          <p:cNvPr id="26633" name="Textfeld 7"/>
          <p:cNvSpPr txBox="1">
            <a:spLocks noChangeArrowheads="1"/>
          </p:cNvSpPr>
          <p:nvPr/>
        </p:nvSpPr>
        <p:spPr bwMode="auto">
          <a:xfrm>
            <a:off x="2000250" y="1106489"/>
            <a:ext cx="72009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dirty="0">
                <a:solidFill>
                  <a:srgbClr val="000000"/>
                </a:solidFill>
              </a:rPr>
              <a:t>Working </a:t>
            </a:r>
            <a:r>
              <a:rPr lang="de-AT" altLang="de-DE" dirty="0" err="1">
                <a:solidFill>
                  <a:srgbClr val="000000"/>
                </a:solidFill>
              </a:rPr>
              <a:t>for</a:t>
            </a:r>
            <a:r>
              <a:rPr lang="de-AT" altLang="de-DE" dirty="0">
                <a:solidFill>
                  <a:srgbClr val="000000"/>
                </a:solidFill>
              </a:rPr>
              <a:t> a Relocation Company/DSP </a:t>
            </a:r>
            <a:r>
              <a:rPr lang="de-AT" altLang="de-DE" dirty="0" err="1">
                <a:solidFill>
                  <a:srgbClr val="000000"/>
                </a:solidFill>
              </a:rPr>
              <a:t>means</a:t>
            </a:r>
            <a:r>
              <a:rPr lang="de-AT" altLang="de-DE" dirty="0">
                <a:solidFill>
                  <a:srgbClr val="000000"/>
                </a:solidFill>
              </a:rPr>
              <a:t>…</a:t>
            </a: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r>
              <a:rPr lang="de-AT" altLang="de-DE" dirty="0">
                <a:solidFill>
                  <a:srgbClr val="000000"/>
                </a:solidFill>
              </a:rPr>
              <a:t>… </a:t>
            </a:r>
            <a:r>
              <a:rPr lang="de-AT" altLang="de-DE" dirty="0" err="1">
                <a:solidFill>
                  <a:srgbClr val="000000"/>
                </a:solidFill>
              </a:rPr>
              <a:t>to</a:t>
            </a:r>
            <a:r>
              <a:rPr lang="de-AT" altLang="de-DE" dirty="0">
                <a:solidFill>
                  <a:srgbClr val="000000"/>
                </a:solidFill>
              </a:rPr>
              <a:t> </a:t>
            </a:r>
            <a:r>
              <a:rPr lang="de-AT" altLang="de-DE" dirty="0" err="1">
                <a:solidFill>
                  <a:srgbClr val="000000"/>
                </a:solidFill>
              </a:rPr>
              <a:t>focus</a:t>
            </a:r>
            <a:r>
              <a:rPr lang="de-AT" altLang="de-DE" dirty="0">
                <a:solidFill>
                  <a:srgbClr val="000000"/>
                </a:solidFill>
              </a:rPr>
              <a:t> on </a:t>
            </a:r>
            <a:r>
              <a:rPr lang="de-AT" altLang="de-DE" dirty="0" err="1">
                <a:solidFill>
                  <a:srgbClr val="000000"/>
                </a:solidFill>
              </a:rPr>
              <a:t>their</a:t>
            </a:r>
            <a:r>
              <a:rPr lang="de-AT" altLang="de-DE" dirty="0">
                <a:solidFill>
                  <a:srgbClr val="000000"/>
                </a:solidFill>
              </a:rPr>
              <a:t> </a:t>
            </a:r>
            <a:r>
              <a:rPr lang="de-AT" altLang="de-DE" dirty="0" err="1">
                <a:solidFill>
                  <a:srgbClr val="000000"/>
                </a:solidFill>
              </a:rPr>
              <a:t>requested</a:t>
            </a:r>
            <a:r>
              <a:rPr lang="de-AT" altLang="de-DE" dirty="0">
                <a:solidFill>
                  <a:srgbClr val="000000"/>
                </a:solidFill>
              </a:rPr>
              <a:t> </a:t>
            </a:r>
            <a:r>
              <a:rPr lang="de-AT" altLang="de-DE" dirty="0" err="1">
                <a:solidFill>
                  <a:srgbClr val="000000"/>
                </a:solidFill>
              </a:rPr>
              <a:t>service</a:t>
            </a:r>
            <a:r>
              <a:rPr lang="de-AT" altLang="de-DE" dirty="0">
                <a:solidFill>
                  <a:srgbClr val="000000"/>
                </a:solidFill>
              </a:rPr>
              <a:t> </a:t>
            </a:r>
            <a:r>
              <a:rPr lang="de-AT" altLang="de-DE" dirty="0" err="1">
                <a:solidFill>
                  <a:srgbClr val="000000"/>
                </a:solidFill>
              </a:rPr>
              <a:t>scope</a:t>
            </a:r>
            <a:r>
              <a:rPr lang="de-AT" altLang="de-DE" dirty="0">
                <a:solidFill>
                  <a:srgbClr val="000000"/>
                </a:solidFill>
              </a:rPr>
              <a:t> and </a:t>
            </a:r>
            <a:r>
              <a:rPr lang="de-AT" altLang="de-DE" dirty="0" err="1">
                <a:solidFill>
                  <a:srgbClr val="000000"/>
                </a:solidFill>
              </a:rPr>
              <a:t>reporting</a:t>
            </a:r>
            <a:r>
              <a:rPr lang="de-AT" altLang="de-DE" dirty="0">
                <a:solidFill>
                  <a:srgbClr val="000000"/>
                </a:solidFill>
              </a:rPr>
              <a:t> </a:t>
            </a:r>
            <a:r>
              <a:rPr lang="de-AT" altLang="de-DE" dirty="0" err="1">
                <a:solidFill>
                  <a:srgbClr val="000000"/>
                </a:solidFill>
              </a:rPr>
              <a:t>needs</a:t>
            </a:r>
            <a:endParaRPr lang="de-AT" altLang="de-DE" dirty="0">
              <a:solidFill>
                <a:srgbClr val="000000"/>
              </a:solidFill>
            </a:endParaRPr>
          </a:p>
          <a:p>
            <a:pPr eaLnBrk="0" fontAlgn="base" hangingPunct="0">
              <a:spcBef>
                <a:spcPct val="0"/>
              </a:spcBef>
              <a:spcAft>
                <a:spcPct val="0"/>
              </a:spcAft>
            </a:pPr>
            <a:r>
              <a:rPr lang="de-AT" altLang="de-DE" dirty="0">
                <a:solidFill>
                  <a:srgbClr val="000000"/>
                </a:solidFill>
              </a:rPr>
              <a:t>… </a:t>
            </a:r>
            <a:r>
              <a:rPr lang="de-AT" altLang="de-DE" dirty="0" err="1">
                <a:solidFill>
                  <a:srgbClr val="000000"/>
                </a:solidFill>
              </a:rPr>
              <a:t>repeat</a:t>
            </a:r>
            <a:r>
              <a:rPr lang="de-AT" altLang="de-DE" dirty="0">
                <a:solidFill>
                  <a:srgbClr val="000000"/>
                </a:solidFill>
              </a:rPr>
              <a:t> </a:t>
            </a:r>
            <a:r>
              <a:rPr lang="de-AT" altLang="de-DE" dirty="0" err="1">
                <a:solidFill>
                  <a:srgbClr val="000000"/>
                </a:solidFill>
              </a:rPr>
              <a:t>business</a:t>
            </a:r>
            <a:r>
              <a:rPr lang="de-AT" altLang="de-DE" dirty="0">
                <a:solidFill>
                  <a:srgbClr val="000000"/>
                </a:solidFill>
              </a:rPr>
              <a:t> but </a:t>
            </a:r>
            <a:r>
              <a:rPr lang="de-AT" altLang="de-DE" dirty="0" err="1">
                <a:solidFill>
                  <a:srgbClr val="000000"/>
                </a:solidFill>
              </a:rPr>
              <a:t>possibly</a:t>
            </a:r>
            <a:r>
              <a:rPr lang="de-AT" altLang="de-DE" dirty="0">
                <a:solidFill>
                  <a:srgbClr val="000000"/>
                </a:solidFill>
              </a:rPr>
              <a:t> not </a:t>
            </a:r>
            <a:r>
              <a:rPr lang="de-AT" altLang="de-DE" dirty="0" err="1">
                <a:solidFill>
                  <a:srgbClr val="000000"/>
                </a:solidFill>
              </a:rPr>
              <a:t>as</a:t>
            </a:r>
            <a:r>
              <a:rPr lang="de-AT" altLang="de-DE" dirty="0">
                <a:solidFill>
                  <a:srgbClr val="000000"/>
                </a:solidFill>
              </a:rPr>
              <a:t> </a:t>
            </a:r>
            <a:r>
              <a:rPr lang="de-AT" altLang="de-DE" dirty="0" err="1">
                <a:solidFill>
                  <a:srgbClr val="000000"/>
                </a:solidFill>
              </a:rPr>
              <a:t>regular</a:t>
            </a:r>
            <a:endParaRPr lang="de-AT" altLang="de-DE" dirty="0">
              <a:solidFill>
                <a:srgbClr val="000000"/>
              </a:solidFill>
            </a:endParaRPr>
          </a:p>
          <a:p>
            <a:pPr eaLnBrk="0" fontAlgn="base" hangingPunct="0">
              <a:spcBef>
                <a:spcPct val="0"/>
              </a:spcBef>
              <a:spcAft>
                <a:spcPct val="0"/>
              </a:spcAft>
            </a:pPr>
            <a:r>
              <a:rPr lang="de-AT" altLang="de-DE" dirty="0">
                <a:solidFill>
                  <a:srgbClr val="000000"/>
                </a:solidFill>
              </a:rPr>
              <a:t>… </a:t>
            </a:r>
            <a:r>
              <a:rPr lang="de-AT" altLang="de-DE" dirty="0" err="1">
                <a:solidFill>
                  <a:srgbClr val="000000"/>
                </a:solidFill>
              </a:rPr>
              <a:t>staying</a:t>
            </a:r>
            <a:r>
              <a:rPr lang="de-AT" altLang="de-DE" dirty="0">
                <a:solidFill>
                  <a:srgbClr val="000000"/>
                </a:solidFill>
              </a:rPr>
              <a:t> in </a:t>
            </a:r>
            <a:r>
              <a:rPr lang="de-AT" altLang="de-DE" dirty="0" err="1">
                <a:solidFill>
                  <a:srgbClr val="000000"/>
                </a:solidFill>
              </a:rPr>
              <a:t>contact</a:t>
            </a:r>
            <a:r>
              <a:rPr lang="de-AT" altLang="de-DE" dirty="0">
                <a:solidFill>
                  <a:srgbClr val="000000"/>
                </a:solidFill>
              </a:rPr>
              <a:t>/</a:t>
            </a:r>
            <a:r>
              <a:rPr lang="de-AT" altLang="de-DE" dirty="0" err="1">
                <a:solidFill>
                  <a:srgbClr val="000000"/>
                </a:solidFill>
              </a:rPr>
              <a:t>attending</a:t>
            </a:r>
            <a:r>
              <a:rPr lang="de-AT" altLang="de-DE" dirty="0">
                <a:solidFill>
                  <a:srgbClr val="000000"/>
                </a:solidFill>
              </a:rPr>
              <a:t> </a:t>
            </a:r>
            <a:r>
              <a:rPr lang="de-AT" altLang="de-DE" dirty="0" err="1">
                <a:solidFill>
                  <a:srgbClr val="000000"/>
                </a:solidFill>
              </a:rPr>
              <a:t>conferences</a:t>
            </a:r>
            <a:r>
              <a:rPr lang="de-AT" altLang="de-DE" dirty="0">
                <a:solidFill>
                  <a:srgbClr val="000000"/>
                </a:solidFill>
              </a:rPr>
              <a:t> </a:t>
            </a:r>
            <a:r>
              <a:rPr lang="de-AT" altLang="de-DE" dirty="0" err="1">
                <a:solidFill>
                  <a:srgbClr val="000000"/>
                </a:solidFill>
              </a:rPr>
              <a:t>is</a:t>
            </a:r>
            <a:r>
              <a:rPr lang="de-AT" altLang="de-DE" dirty="0">
                <a:solidFill>
                  <a:srgbClr val="000000"/>
                </a:solidFill>
              </a:rPr>
              <a:t> </a:t>
            </a:r>
            <a:r>
              <a:rPr lang="de-AT" altLang="de-DE" dirty="0" err="1">
                <a:solidFill>
                  <a:srgbClr val="000000"/>
                </a:solidFill>
              </a:rPr>
              <a:t>key</a:t>
            </a:r>
            <a:r>
              <a:rPr lang="de-AT" altLang="de-DE" dirty="0">
                <a:solidFill>
                  <a:srgbClr val="000000"/>
                </a:solidFill>
              </a:rPr>
              <a:t>, </a:t>
            </a:r>
            <a:r>
              <a:rPr lang="de-AT" altLang="de-DE" dirty="0" err="1">
                <a:solidFill>
                  <a:srgbClr val="000000"/>
                </a:solidFill>
              </a:rPr>
              <a:t>word</a:t>
            </a:r>
            <a:r>
              <a:rPr lang="de-AT" altLang="de-DE" dirty="0">
                <a:solidFill>
                  <a:srgbClr val="000000"/>
                </a:solidFill>
              </a:rPr>
              <a:t> </a:t>
            </a:r>
            <a:r>
              <a:rPr lang="de-AT" altLang="de-DE" dirty="0" err="1">
                <a:solidFill>
                  <a:srgbClr val="000000"/>
                </a:solidFill>
              </a:rPr>
              <a:t>of</a:t>
            </a:r>
            <a:r>
              <a:rPr lang="de-AT" altLang="de-DE" dirty="0">
                <a:solidFill>
                  <a:srgbClr val="000000"/>
                </a:solidFill>
              </a:rPr>
              <a:t> </a:t>
            </a:r>
            <a:r>
              <a:rPr lang="de-AT" altLang="de-DE" dirty="0" err="1">
                <a:solidFill>
                  <a:srgbClr val="000000"/>
                </a:solidFill>
              </a:rPr>
              <a:t>mouth</a:t>
            </a:r>
            <a:r>
              <a:rPr lang="de-AT" altLang="de-DE" dirty="0">
                <a:solidFill>
                  <a:srgbClr val="000000"/>
                </a:solidFill>
              </a:rPr>
              <a:t> will </a:t>
            </a:r>
            <a:r>
              <a:rPr lang="de-AT" altLang="de-DE" dirty="0" err="1">
                <a:solidFill>
                  <a:srgbClr val="000000"/>
                </a:solidFill>
              </a:rPr>
              <a:t>help</a:t>
            </a:r>
            <a:r>
              <a:rPr lang="de-AT" altLang="de-DE" dirty="0">
                <a:solidFill>
                  <a:srgbClr val="000000"/>
                </a:solidFill>
              </a:rPr>
              <a:t> </a:t>
            </a:r>
            <a:r>
              <a:rPr lang="de-AT" altLang="de-DE" dirty="0" err="1">
                <a:solidFill>
                  <a:srgbClr val="000000"/>
                </a:solidFill>
              </a:rPr>
              <a:t>you</a:t>
            </a:r>
            <a:r>
              <a:rPr lang="de-AT" altLang="de-DE" dirty="0">
                <a:solidFill>
                  <a:srgbClr val="000000"/>
                </a:solidFill>
              </a:rPr>
              <a:t> </a:t>
            </a:r>
            <a:r>
              <a:rPr lang="de-AT" altLang="de-DE" dirty="0" err="1">
                <a:solidFill>
                  <a:srgbClr val="000000"/>
                </a:solidFill>
              </a:rPr>
              <a:t>gaining</a:t>
            </a:r>
            <a:r>
              <a:rPr lang="de-AT" altLang="de-DE" dirty="0">
                <a:solidFill>
                  <a:srgbClr val="000000"/>
                </a:solidFill>
              </a:rPr>
              <a:t> </a:t>
            </a:r>
            <a:r>
              <a:rPr lang="de-AT" altLang="de-DE" dirty="0" err="1">
                <a:solidFill>
                  <a:srgbClr val="000000"/>
                </a:solidFill>
              </a:rPr>
              <a:t>more</a:t>
            </a:r>
            <a:r>
              <a:rPr lang="de-AT" altLang="de-DE" dirty="0">
                <a:solidFill>
                  <a:srgbClr val="000000"/>
                </a:solidFill>
              </a:rPr>
              <a:t> </a:t>
            </a:r>
            <a:r>
              <a:rPr lang="de-AT" altLang="de-DE" dirty="0" err="1">
                <a:solidFill>
                  <a:srgbClr val="000000"/>
                </a:solidFill>
              </a:rPr>
              <a:t>business</a:t>
            </a:r>
            <a:r>
              <a:rPr lang="de-AT" altLang="de-DE" dirty="0">
                <a:solidFill>
                  <a:srgbClr val="000000"/>
                </a:solidFill>
              </a:rPr>
              <a:t> </a:t>
            </a:r>
            <a:r>
              <a:rPr lang="de-AT" altLang="de-DE" dirty="0" err="1">
                <a:solidFill>
                  <a:srgbClr val="000000"/>
                </a:solidFill>
              </a:rPr>
              <a:t>through</a:t>
            </a:r>
            <a:r>
              <a:rPr lang="de-AT" altLang="de-DE" dirty="0">
                <a:solidFill>
                  <a:srgbClr val="000000"/>
                </a:solidFill>
              </a:rPr>
              <a:t> </a:t>
            </a:r>
            <a:r>
              <a:rPr lang="de-AT" altLang="de-DE" dirty="0" err="1">
                <a:solidFill>
                  <a:srgbClr val="000000"/>
                </a:solidFill>
              </a:rPr>
              <a:t>the</a:t>
            </a:r>
            <a:r>
              <a:rPr lang="de-AT" altLang="de-DE" dirty="0">
                <a:solidFill>
                  <a:srgbClr val="000000"/>
                </a:solidFill>
              </a:rPr>
              <a:t> </a:t>
            </a:r>
            <a:r>
              <a:rPr lang="de-AT" altLang="de-DE" dirty="0" err="1">
                <a:solidFill>
                  <a:srgbClr val="000000"/>
                </a:solidFill>
              </a:rPr>
              <a:t>network</a:t>
            </a:r>
            <a:r>
              <a:rPr lang="de-AT" altLang="de-DE" dirty="0">
                <a:solidFill>
                  <a:srgbClr val="000000"/>
                </a:solidFill>
              </a:rPr>
              <a:t>.</a:t>
            </a: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r>
              <a:rPr lang="de-AT" altLang="de-DE" dirty="0">
                <a:solidFill>
                  <a:srgbClr val="000000"/>
                </a:solidFill>
              </a:rPr>
              <a:t>But also…</a:t>
            </a: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r>
              <a:rPr lang="de-AT" altLang="de-DE" dirty="0">
                <a:solidFill>
                  <a:srgbClr val="000000"/>
                </a:solidFill>
              </a:rPr>
              <a:t>… </a:t>
            </a:r>
            <a:r>
              <a:rPr lang="de-AT" altLang="de-DE" dirty="0" err="1">
                <a:solidFill>
                  <a:srgbClr val="000000"/>
                </a:solidFill>
              </a:rPr>
              <a:t>their</a:t>
            </a:r>
            <a:r>
              <a:rPr lang="de-AT" altLang="de-DE" dirty="0">
                <a:solidFill>
                  <a:srgbClr val="000000"/>
                </a:solidFill>
              </a:rPr>
              <a:t> link </a:t>
            </a:r>
            <a:r>
              <a:rPr lang="de-AT" altLang="de-DE" dirty="0" err="1">
                <a:solidFill>
                  <a:srgbClr val="000000"/>
                </a:solidFill>
              </a:rPr>
              <a:t>to</a:t>
            </a:r>
            <a:r>
              <a:rPr lang="de-AT" altLang="de-DE" dirty="0">
                <a:solidFill>
                  <a:srgbClr val="000000"/>
                </a:solidFill>
              </a:rPr>
              <a:t> </a:t>
            </a:r>
            <a:r>
              <a:rPr lang="de-AT" altLang="de-DE" dirty="0" err="1">
                <a:solidFill>
                  <a:srgbClr val="000000"/>
                </a:solidFill>
              </a:rPr>
              <a:t>the</a:t>
            </a:r>
            <a:r>
              <a:rPr lang="de-AT" altLang="de-DE" dirty="0">
                <a:solidFill>
                  <a:srgbClr val="000000"/>
                </a:solidFill>
              </a:rPr>
              <a:t> </a:t>
            </a:r>
            <a:r>
              <a:rPr lang="de-AT" altLang="de-DE" dirty="0" err="1">
                <a:solidFill>
                  <a:srgbClr val="000000"/>
                </a:solidFill>
              </a:rPr>
              <a:t>account</a:t>
            </a:r>
            <a:r>
              <a:rPr lang="de-AT" altLang="de-DE" dirty="0">
                <a:solidFill>
                  <a:srgbClr val="000000"/>
                </a:solidFill>
              </a:rPr>
              <a:t> </a:t>
            </a:r>
            <a:r>
              <a:rPr lang="de-AT" altLang="de-DE" dirty="0" err="1">
                <a:solidFill>
                  <a:srgbClr val="000000"/>
                </a:solidFill>
              </a:rPr>
              <a:t>is</a:t>
            </a:r>
            <a:r>
              <a:rPr lang="de-AT" altLang="de-DE" dirty="0">
                <a:solidFill>
                  <a:srgbClr val="000000"/>
                </a:solidFill>
              </a:rPr>
              <a:t> not </a:t>
            </a:r>
            <a:r>
              <a:rPr lang="de-AT" altLang="de-DE" dirty="0" err="1">
                <a:solidFill>
                  <a:srgbClr val="000000"/>
                </a:solidFill>
              </a:rPr>
              <a:t>as</a:t>
            </a:r>
            <a:r>
              <a:rPr lang="de-AT" altLang="de-DE" dirty="0">
                <a:solidFill>
                  <a:srgbClr val="000000"/>
                </a:solidFill>
              </a:rPr>
              <a:t> </a:t>
            </a:r>
            <a:r>
              <a:rPr lang="de-AT" altLang="de-DE" dirty="0" err="1">
                <a:solidFill>
                  <a:srgbClr val="000000"/>
                </a:solidFill>
              </a:rPr>
              <a:t>long</a:t>
            </a:r>
            <a:r>
              <a:rPr lang="de-AT" altLang="de-DE" dirty="0">
                <a:solidFill>
                  <a:srgbClr val="000000"/>
                </a:solidFill>
              </a:rPr>
              <a:t> </a:t>
            </a:r>
            <a:r>
              <a:rPr lang="de-AT" altLang="de-DE" dirty="0" err="1">
                <a:solidFill>
                  <a:srgbClr val="000000"/>
                </a:solidFill>
              </a:rPr>
              <a:t>lasting</a:t>
            </a:r>
            <a:endParaRPr lang="de-AT" altLang="de-DE" dirty="0">
              <a:solidFill>
                <a:srgbClr val="000000"/>
              </a:solidFill>
            </a:endParaRPr>
          </a:p>
          <a:p>
            <a:pPr eaLnBrk="0" fontAlgn="base" hangingPunct="0">
              <a:spcBef>
                <a:spcPct val="0"/>
              </a:spcBef>
              <a:spcAft>
                <a:spcPct val="0"/>
              </a:spcAft>
            </a:pPr>
            <a:r>
              <a:rPr lang="de-AT" altLang="fr-FR" dirty="0">
                <a:solidFill>
                  <a:srgbClr val="000000"/>
                </a:solidFill>
              </a:rPr>
              <a:t>.... </a:t>
            </a:r>
            <a:r>
              <a:rPr lang="de-AT" altLang="fr-FR" dirty="0" err="1">
                <a:solidFill>
                  <a:srgbClr val="000000"/>
                </a:solidFill>
              </a:rPr>
              <a:t>Possibly</a:t>
            </a:r>
            <a:r>
              <a:rPr lang="de-AT" altLang="fr-FR" dirty="0">
                <a:solidFill>
                  <a:srgbClr val="000000"/>
                </a:solidFill>
              </a:rPr>
              <a:t> </a:t>
            </a:r>
            <a:r>
              <a:rPr lang="en-US" altLang="fr-FR" dirty="0">
                <a:solidFill>
                  <a:srgbClr val="000000"/>
                </a:solidFill>
              </a:rPr>
              <a:t>slow/no </a:t>
            </a:r>
            <a:r>
              <a:rPr lang="en-US" altLang="fr-FR" dirty="0" smtClean="0">
                <a:solidFill>
                  <a:srgbClr val="000000"/>
                </a:solidFill>
              </a:rPr>
              <a:t>payment (only with FIDI companies you are protected by the PPP)</a:t>
            </a:r>
            <a:endParaRPr lang="de-AT" altLang="de-DE" dirty="0">
              <a:solidFill>
                <a:srgbClr val="000000"/>
              </a:solidFill>
            </a:endParaRP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endParaRPr lang="de-AT" altLang="de-DE" dirty="0">
              <a:solidFill>
                <a:srgbClr val="000000"/>
              </a:solidFill>
            </a:endParaRPr>
          </a:p>
        </p:txBody>
      </p:sp>
    </p:spTree>
    <p:extLst>
      <p:ext uri="{BB962C8B-B14F-4D97-AF65-F5344CB8AC3E}">
        <p14:creationId xmlns:p14="http://schemas.microsoft.com/office/powerpoint/2010/main" val="1148211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66989" y="4473397"/>
            <a:ext cx="5275263" cy="2246769"/>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It is key in our industry to have own business and apart from governmental work it is the corporate accounts who help us to be in charge of our own destiny. Existing customers from the moving side are the ones which are most likely targeted when a moving company decides to start DSP work.  Many of them do have an existing relationship with a current provider but there are clear synergies when a DSP and an international moving company support a corporate client.</a:t>
            </a:r>
          </a:p>
          <a:p>
            <a:pPr eaLnBrk="1" fontAlgn="base" hangingPunct="1">
              <a:spcBef>
                <a:spcPct val="0"/>
              </a:spcBef>
              <a:spcAft>
                <a:spcPct val="0"/>
              </a:spcAft>
              <a:buFontTx/>
              <a:buNone/>
              <a:defRPr/>
            </a:pPr>
            <a:endParaRPr lang="nl-BE" altLang="fr-FR" sz="1400" b="1" dirty="0">
              <a:solidFill>
                <a:prstClr val="black"/>
              </a:solidFill>
            </a:endParaRPr>
          </a:p>
        </p:txBody>
      </p:sp>
      <p:sp>
        <p:nvSpPr>
          <p:cNvPr id="6" name="TextBox 5"/>
          <p:cNvSpPr txBox="1"/>
          <p:nvPr/>
        </p:nvSpPr>
        <p:spPr>
          <a:xfrm>
            <a:off x="1704975" y="4730750"/>
            <a:ext cx="3348038" cy="7381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Question mark is transfering into a corporate account</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677"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28678"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3035E755-E83A-4F5B-88A6-CDD7643F6654}" type="slidenum">
              <a:rPr lang="nl-BE" altLang="nl-BE" sz="1200">
                <a:solidFill>
                  <a:srgbClr val="898989"/>
                </a:solidFill>
              </a:rPr>
              <a:pPr algn="r" fontAlgn="base">
                <a:spcBef>
                  <a:spcPct val="0"/>
                </a:spcBef>
                <a:spcAft>
                  <a:spcPct val="0"/>
                </a:spcAft>
                <a:buFontTx/>
                <a:buNone/>
              </a:pPr>
              <a:t>27</a:t>
            </a:fld>
            <a:endParaRPr lang="nl-BE" altLang="nl-BE" sz="1200">
              <a:solidFill>
                <a:srgbClr val="898989"/>
              </a:solidFill>
            </a:endParaRPr>
          </a:p>
        </p:txBody>
      </p:sp>
      <p:sp>
        <p:nvSpPr>
          <p:cNvPr id="28679"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sp>
        <p:nvSpPr>
          <p:cNvPr id="28680" name="TextBox 3"/>
          <p:cNvSpPr txBox="1">
            <a:spLocks noChangeArrowheads="1"/>
          </p:cNvSpPr>
          <p:nvPr/>
        </p:nvSpPr>
        <p:spPr bwMode="auto">
          <a:xfrm>
            <a:off x="1736725" y="219076"/>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#3. The </a:t>
            </a:r>
            <a:r>
              <a:rPr lang="en-CA" altLang="fr-FR" sz="1800" dirty="0">
                <a:solidFill>
                  <a:srgbClr val="000000"/>
                </a:solidFill>
                <a:latin typeface="Arial" panose="020B0604020202020204" pitchFamily="34" charset="0"/>
              </a:rPr>
              <a:t>Corporate Account</a:t>
            </a: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28681"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28682"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1576389"/>
            <a:ext cx="30845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5651" y="1287464"/>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feld 19"/>
          <p:cNvSpPr txBox="1">
            <a:spLocks noChangeArrowheads="1"/>
          </p:cNvSpPr>
          <p:nvPr/>
        </p:nvSpPr>
        <p:spPr bwMode="auto">
          <a:xfrm>
            <a:off x="5808663" y="3319464"/>
            <a:ext cx="2170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a:solidFill>
                  <a:srgbClr val="000000"/>
                </a:solidFill>
                <a:latin typeface="Arial" panose="020B0604020202020204" pitchFamily="34" charset="0"/>
              </a:rPr>
              <a:t>Corporate Account</a:t>
            </a:r>
            <a:endParaRPr lang="de-DE" altLang="de-DE" sz="1800">
              <a:solidFill>
                <a:srgbClr val="000000"/>
              </a:solidFill>
              <a:latin typeface="Arial" panose="020B0604020202020204" pitchFamily="34" charset="0"/>
            </a:endParaRPr>
          </a:p>
        </p:txBody>
      </p:sp>
    </p:spTree>
    <p:extLst>
      <p:ext uri="{BB962C8B-B14F-4D97-AF65-F5344CB8AC3E}">
        <p14:creationId xmlns:p14="http://schemas.microsoft.com/office/powerpoint/2010/main" val="900665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72343" y="4106700"/>
            <a:ext cx="5275263" cy="2678113"/>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Corporate customers may be flexible with giving another moving company a try when they ask for business. In the DSP world it may not be so easy as it is not seen as a commodity. It happens quite often that even though the relocation part is done by a moving company with a relocation arm, their moving competitor does the international moving work and vice versa. It is sometimes a harder sell than believed to sell the one-stop-shop. Certainly it is strategically important to be strong in the corporate market as much in the moving as in the relocation side.</a:t>
            </a: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Tx/>
              <a:buNone/>
              <a:defRPr/>
            </a:pPr>
            <a:endParaRPr lang="nl-BE" altLang="fr-FR" sz="1400" b="1" dirty="0">
              <a:solidFill>
                <a:prstClr val="black"/>
              </a:solidFill>
            </a:endParaRPr>
          </a:p>
        </p:txBody>
      </p:sp>
      <p:sp>
        <p:nvSpPr>
          <p:cNvPr id="6" name="TextBox 5"/>
          <p:cNvSpPr txBox="1"/>
          <p:nvPr/>
        </p:nvSpPr>
        <p:spPr>
          <a:xfrm>
            <a:off x="1704975" y="4730750"/>
            <a:ext cx="3348038" cy="9540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Moving/ DSP. Two symbols which are connected but then cut apart, a question mark remains in the end</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725"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30726"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4B4C1666-588B-4D90-AF0E-9D180190B80B}" type="slidenum">
              <a:rPr lang="nl-BE" altLang="nl-BE" sz="1200">
                <a:solidFill>
                  <a:srgbClr val="898989"/>
                </a:solidFill>
              </a:rPr>
              <a:pPr algn="r" fontAlgn="base">
                <a:spcBef>
                  <a:spcPct val="0"/>
                </a:spcBef>
                <a:spcAft>
                  <a:spcPct val="0"/>
                </a:spcAft>
                <a:buFontTx/>
                <a:buNone/>
              </a:pPr>
              <a:t>28</a:t>
            </a:fld>
            <a:endParaRPr lang="nl-BE" altLang="nl-BE" sz="1200">
              <a:solidFill>
                <a:srgbClr val="898989"/>
              </a:solidFill>
            </a:endParaRPr>
          </a:p>
        </p:txBody>
      </p:sp>
      <p:sp>
        <p:nvSpPr>
          <p:cNvPr id="30727"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sp>
        <p:nvSpPr>
          <p:cNvPr id="30728" name="TextBox 3"/>
          <p:cNvSpPr txBox="1">
            <a:spLocks noChangeArrowheads="1"/>
          </p:cNvSpPr>
          <p:nvPr/>
        </p:nvSpPr>
        <p:spPr bwMode="auto">
          <a:xfrm>
            <a:off x="1736725" y="219076"/>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#3. The Corporate </a:t>
            </a:r>
            <a:r>
              <a:rPr lang="en-CA" altLang="fr-FR" sz="1800" dirty="0">
                <a:solidFill>
                  <a:srgbClr val="000000"/>
                </a:solidFill>
                <a:latin typeface="Arial" panose="020B0604020202020204" pitchFamily="34" charset="0"/>
              </a:rPr>
              <a:t>Account</a:t>
            </a: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30729"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30730"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1576389"/>
            <a:ext cx="30845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5651" y="1287464"/>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feld 19"/>
          <p:cNvSpPr txBox="1">
            <a:spLocks noChangeArrowheads="1"/>
          </p:cNvSpPr>
          <p:nvPr/>
        </p:nvSpPr>
        <p:spPr bwMode="auto">
          <a:xfrm>
            <a:off x="5808663" y="3319464"/>
            <a:ext cx="2170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a:solidFill>
                  <a:srgbClr val="000000"/>
                </a:solidFill>
                <a:latin typeface="Arial" panose="020B0604020202020204" pitchFamily="34" charset="0"/>
              </a:rPr>
              <a:t>Corporate Account</a:t>
            </a:r>
            <a:endParaRPr lang="de-DE" altLang="de-DE" sz="1800">
              <a:solidFill>
                <a:srgbClr val="000000"/>
              </a:solidFill>
              <a:latin typeface="Arial" panose="020B0604020202020204" pitchFamily="34" charset="0"/>
            </a:endParaRPr>
          </a:p>
        </p:txBody>
      </p:sp>
    </p:spTree>
    <p:extLst>
      <p:ext uri="{BB962C8B-B14F-4D97-AF65-F5344CB8AC3E}">
        <p14:creationId xmlns:p14="http://schemas.microsoft.com/office/powerpoint/2010/main" val="2603205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78549" y="3558684"/>
            <a:ext cx="5275262" cy="3280898"/>
          </a:xfrm>
          <a:prstGeom prst="rect">
            <a:avLst/>
          </a:prstGeom>
          <a:solidFill>
            <a:schemeClr val="accent3">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fontAlgn="base">
              <a:spcAft>
                <a:spcPct val="0"/>
              </a:spcAft>
              <a:buFont typeface="Arial" panose="020B0604020202020204" pitchFamily="34" charset="0"/>
              <a:buNone/>
              <a:defRPr/>
            </a:pPr>
            <a:r>
              <a:rPr lang="de-AT" sz="1400" dirty="0">
                <a:solidFill>
                  <a:prstClr val="black"/>
                </a:solidFill>
              </a:rPr>
              <a:t>Working </a:t>
            </a:r>
            <a:r>
              <a:rPr lang="de-AT" sz="1400" dirty="0" err="1">
                <a:solidFill>
                  <a:prstClr val="black"/>
                </a:solidFill>
              </a:rPr>
              <a:t>for</a:t>
            </a:r>
            <a:r>
              <a:rPr lang="de-AT" sz="1400" dirty="0">
                <a:solidFill>
                  <a:prstClr val="black"/>
                </a:solidFill>
              </a:rPr>
              <a:t> a Corporate Account </a:t>
            </a:r>
            <a:r>
              <a:rPr lang="de-AT" sz="1400" dirty="0" err="1">
                <a:solidFill>
                  <a:prstClr val="black"/>
                </a:solidFill>
              </a:rPr>
              <a:t>means</a:t>
            </a:r>
            <a:r>
              <a:rPr lang="de-AT" sz="1400" dirty="0">
                <a:solidFill>
                  <a:prstClr val="black"/>
                </a:solidFill>
              </a:rPr>
              <a:t> </a:t>
            </a:r>
            <a:r>
              <a:rPr lang="de-AT" sz="1400" dirty="0" err="1">
                <a:solidFill>
                  <a:prstClr val="black"/>
                </a:solidFill>
              </a:rPr>
              <a:t>that</a:t>
            </a:r>
            <a:r>
              <a:rPr lang="de-AT" sz="1400" dirty="0">
                <a:solidFill>
                  <a:prstClr val="black"/>
                </a:solidFill>
              </a:rPr>
              <a:t> </a:t>
            </a:r>
            <a:r>
              <a:rPr lang="de-AT" sz="1400" dirty="0" err="1">
                <a:solidFill>
                  <a:prstClr val="black"/>
                </a:solidFill>
              </a:rPr>
              <a:t>you</a:t>
            </a:r>
            <a:r>
              <a:rPr lang="de-AT" sz="1400" dirty="0">
                <a:solidFill>
                  <a:prstClr val="black"/>
                </a:solidFill>
              </a:rPr>
              <a:t> </a:t>
            </a:r>
            <a:r>
              <a:rPr lang="de-AT" sz="1400" dirty="0" err="1">
                <a:solidFill>
                  <a:prstClr val="black"/>
                </a:solidFill>
              </a:rPr>
              <a:t>can</a:t>
            </a:r>
            <a:r>
              <a:rPr lang="de-AT" sz="1400" dirty="0">
                <a:solidFill>
                  <a:prstClr val="black"/>
                </a:solidFill>
              </a:rPr>
              <a:t> </a:t>
            </a:r>
            <a:r>
              <a:rPr lang="en-GB" sz="1400" dirty="0" err="1">
                <a:solidFill>
                  <a:prstClr val="black"/>
                </a:solidFill>
              </a:rPr>
              <a:t>strenghten</a:t>
            </a:r>
            <a:r>
              <a:rPr lang="de-AT" sz="1400" dirty="0">
                <a:solidFill>
                  <a:prstClr val="black"/>
                </a:solidFill>
              </a:rPr>
              <a:t> </a:t>
            </a:r>
            <a:r>
              <a:rPr lang="de-AT" sz="1400" dirty="0" err="1">
                <a:solidFill>
                  <a:prstClr val="black"/>
                </a:solidFill>
              </a:rPr>
              <a:t>your</a:t>
            </a:r>
            <a:r>
              <a:rPr lang="de-AT" sz="1400" dirty="0">
                <a:solidFill>
                  <a:prstClr val="black"/>
                </a:solidFill>
              </a:rPr>
              <a:t> </a:t>
            </a:r>
            <a:r>
              <a:rPr lang="de-AT" sz="1400" dirty="0" err="1">
                <a:solidFill>
                  <a:prstClr val="black"/>
                </a:solidFill>
              </a:rPr>
              <a:t>existing</a:t>
            </a:r>
            <a:r>
              <a:rPr lang="de-AT" sz="1400" dirty="0">
                <a:solidFill>
                  <a:prstClr val="black"/>
                </a:solidFill>
              </a:rPr>
              <a:t> </a:t>
            </a:r>
            <a:r>
              <a:rPr lang="de-AT" sz="1400" dirty="0" err="1">
                <a:solidFill>
                  <a:prstClr val="black"/>
                </a:solidFill>
              </a:rPr>
              <a:t>relationship</a:t>
            </a:r>
            <a:r>
              <a:rPr lang="de-AT" sz="1400" dirty="0">
                <a:solidFill>
                  <a:prstClr val="black"/>
                </a:solidFill>
              </a:rPr>
              <a:t> </a:t>
            </a:r>
            <a:r>
              <a:rPr lang="de-AT" sz="1400" dirty="0" err="1">
                <a:solidFill>
                  <a:prstClr val="black"/>
                </a:solidFill>
              </a:rPr>
              <a:t>with</a:t>
            </a:r>
            <a:r>
              <a:rPr lang="de-AT" sz="1400" dirty="0">
                <a:solidFill>
                  <a:prstClr val="black"/>
                </a:solidFill>
              </a:rPr>
              <a:t> </a:t>
            </a:r>
            <a:r>
              <a:rPr lang="de-AT" sz="1400" dirty="0" err="1">
                <a:solidFill>
                  <a:prstClr val="black"/>
                </a:solidFill>
              </a:rPr>
              <a:t>possibly</a:t>
            </a:r>
            <a:r>
              <a:rPr lang="de-AT" sz="1400" dirty="0">
                <a:solidFill>
                  <a:prstClr val="black"/>
                </a:solidFill>
              </a:rPr>
              <a:t> </a:t>
            </a:r>
            <a:r>
              <a:rPr lang="de-AT" sz="1400" dirty="0" err="1">
                <a:solidFill>
                  <a:prstClr val="black"/>
                </a:solidFill>
              </a:rPr>
              <a:t>the</a:t>
            </a:r>
            <a:r>
              <a:rPr lang="de-AT" sz="1400" dirty="0">
                <a:solidFill>
                  <a:prstClr val="black"/>
                </a:solidFill>
              </a:rPr>
              <a:t> same </a:t>
            </a:r>
            <a:r>
              <a:rPr lang="de-AT" sz="1400" dirty="0" err="1">
                <a:solidFill>
                  <a:prstClr val="black"/>
                </a:solidFill>
              </a:rPr>
              <a:t>decision</a:t>
            </a:r>
            <a:r>
              <a:rPr lang="de-AT" sz="1400" dirty="0">
                <a:solidFill>
                  <a:prstClr val="black"/>
                </a:solidFill>
              </a:rPr>
              <a:t> </a:t>
            </a:r>
            <a:r>
              <a:rPr lang="de-AT" sz="1400" dirty="0" err="1">
                <a:solidFill>
                  <a:prstClr val="black"/>
                </a:solidFill>
              </a:rPr>
              <a:t>maker</a:t>
            </a:r>
            <a:r>
              <a:rPr lang="de-AT" sz="1400" dirty="0">
                <a:solidFill>
                  <a:prstClr val="black"/>
                </a:solidFill>
              </a:rPr>
              <a:t> </a:t>
            </a:r>
            <a:r>
              <a:rPr lang="de-AT" sz="1400" dirty="0" err="1">
                <a:solidFill>
                  <a:prstClr val="black"/>
                </a:solidFill>
              </a:rPr>
              <a:t>if</a:t>
            </a:r>
            <a:r>
              <a:rPr lang="de-AT" sz="1400" dirty="0">
                <a:solidFill>
                  <a:prstClr val="black"/>
                </a:solidFill>
              </a:rPr>
              <a:t> </a:t>
            </a:r>
            <a:r>
              <a:rPr lang="de-AT" sz="1400" dirty="0" err="1">
                <a:solidFill>
                  <a:prstClr val="black"/>
                </a:solidFill>
              </a:rPr>
              <a:t>you</a:t>
            </a:r>
            <a:r>
              <a:rPr lang="de-AT" sz="1400" dirty="0">
                <a:solidFill>
                  <a:prstClr val="black"/>
                </a:solidFill>
              </a:rPr>
              <a:t> </a:t>
            </a:r>
            <a:r>
              <a:rPr lang="de-AT" sz="1400" dirty="0" err="1">
                <a:solidFill>
                  <a:prstClr val="black"/>
                </a:solidFill>
              </a:rPr>
              <a:t>already</a:t>
            </a:r>
            <a:r>
              <a:rPr lang="de-AT" sz="1400" dirty="0">
                <a:solidFill>
                  <a:prstClr val="black"/>
                </a:solidFill>
              </a:rPr>
              <a:t>  </a:t>
            </a:r>
            <a:r>
              <a:rPr lang="de-AT" sz="1400" dirty="0" err="1">
                <a:solidFill>
                  <a:prstClr val="black"/>
                </a:solidFill>
              </a:rPr>
              <a:t>worked</a:t>
            </a:r>
            <a:r>
              <a:rPr lang="de-AT" sz="1400" dirty="0">
                <a:solidFill>
                  <a:prstClr val="black"/>
                </a:solidFill>
              </a:rPr>
              <a:t> on </a:t>
            </a:r>
            <a:r>
              <a:rPr lang="de-AT" sz="1400" dirty="0" err="1">
                <a:solidFill>
                  <a:prstClr val="black"/>
                </a:solidFill>
              </a:rPr>
              <a:t>the</a:t>
            </a:r>
            <a:r>
              <a:rPr lang="de-AT" sz="1400" dirty="0">
                <a:solidFill>
                  <a:prstClr val="black"/>
                </a:solidFill>
              </a:rPr>
              <a:t> </a:t>
            </a:r>
            <a:r>
              <a:rPr lang="de-AT" sz="1400" dirty="0" err="1">
                <a:solidFill>
                  <a:prstClr val="black"/>
                </a:solidFill>
              </a:rPr>
              <a:t>moving</a:t>
            </a:r>
            <a:r>
              <a:rPr lang="de-AT" sz="1400" dirty="0">
                <a:solidFill>
                  <a:prstClr val="black"/>
                </a:solidFill>
              </a:rPr>
              <a:t> </a:t>
            </a:r>
            <a:r>
              <a:rPr lang="de-AT" sz="1400" dirty="0" err="1">
                <a:solidFill>
                  <a:prstClr val="black"/>
                </a:solidFill>
              </a:rPr>
              <a:t>side</a:t>
            </a:r>
            <a:r>
              <a:rPr lang="de-AT" sz="1400" dirty="0">
                <a:solidFill>
                  <a:prstClr val="black"/>
                </a:solidFill>
              </a:rPr>
              <a:t> </a:t>
            </a:r>
            <a:r>
              <a:rPr lang="de-AT" sz="1400" dirty="0" err="1">
                <a:solidFill>
                  <a:prstClr val="black"/>
                </a:solidFill>
              </a:rPr>
              <a:t>for</a:t>
            </a:r>
            <a:r>
              <a:rPr lang="de-AT" sz="1400" dirty="0">
                <a:solidFill>
                  <a:prstClr val="black"/>
                </a:solidFill>
              </a:rPr>
              <a:t> </a:t>
            </a:r>
            <a:r>
              <a:rPr lang="de-AT" sz="1400" dirty="0" err="1">
                <a:solidFill>
                  <a:prstClr val="black"/>
                </a:solidFill>
              </a:rPr>
              <a:t>this</a:t>
            </a:r>
            <a:r>
              <a:rPr lang="de-AT" sz="1400" dirty="0">
                <a:solidFill>
                  <a:prstClr val="black"/>
                </a:solidFill>
              </a:rPr>
              <a:t> </a:t>
            </a:r>
            <a:r>
              <a:rPr lang="de-AT" sz="1400" dirty="0" err="1">
                <a:solidFill>
                  <a:prstClr val="black"/>
                </a:solidFill>
              </a:rPr>
              <a:t>corporation</a:t>
            </a:r>
            <a:r>
              <a:rPr lang="de-AT" sz="1400" dirty="0">
                <a:solidFill>
                  <a:prstClr val="black"/>
                </a:solidFill>
              </a:rPr>
              <a:t>.</a:t>
            </a:r>
          </a:p>
          <a:p>
            <a:pPr fontAlgn="base">
              <a:spcAft>
                <a:spcPct val="0"/>
              </a:spcAft>
              <a:buFont typeface="Arial" panose="020B0604020202020204" pitchFamily="34" charset="0"/>
              <a:buNone/>
              <a:defRPr/>
            </a:pPr>
            <a:r>
              <a:rPr lang="de-AT" sz="1400" dirty="0" err="1">
                <a:solidFill>
                  <a:prstClr val="black"/>
                </a:solidFill>
              </a:rPr>
              <a:t>Possibly</a:t>
            </a:r>
            <a:r>
              <a:rPr lang="de-AT" sz="1400" dirty="0">
                <a:solidFill>
                  <a:prstClr val="black"/>
                </a:solidFill>
              </a:rPr>
              <a:t> </a:t>
            </a:r>
            <a:r>
              <a:rPr lang="de-AT" sz="1400" dirty="0" err="1">
                <a:solidFill>
                  <a:prstClr val="black"/>
                </a:solidFill>
              </a:rPr>
              <a:t>you</a:t>
            </a:r>
            <a:r>
              <a:rPr lang="de-AT" sz="1400" dirty="0">
                <a:solidFill>
                  <a:prstClr val="black"/>
                </a:solidFill>
              </a:rPr>
              <a:t> </a:t>
            </a:r>
            <a:r>
              <a:rPr lang="de-AT" sz="1400" dirty="0" err="1">
                <a:solidFill>
                  <a:prstClr val="black"/>
                </a:solidFill>
              </a:rPr>
              <a:t>can</a:t>
            </a:r>
            <a:r>
              <a:rPr lang="de-AT" sz="1400" dirty="0">
                <a:solidFill>
                  <a:prstClr val="black"/>
                </a:solidFill>
              </a:rPr>
              <a:t> </a:t>
            </a:r>
            <a:r>
              <a:rPr lang="de-AT" sz="1400" dirty="0" err="1">
                <a:solidFill>
                  <a:prstClr val="black"/>
                </a:solidFill>
              </a:rPr>
              <a:t>broaden</a:t>
            </a:r>
            <a:r>
              <a:rPr lang="de-AT" sz="1400" dirty="0">
                <a:solidFill>
                  <a:prstClr val="black"/>
                </a:solidFill>
              </a:rPr>
              <a:t> </a:t>
            </a:r>
            <a:r>
              <a:rPr lang="de-AT" sz="1400" dirty="0" err="1">
                <a:solidFill>
                  <a:prstClr val="black"/>
                </a:solidFill>
              </a:rPr>
              <a:t>your</a:t>
            </a:r>
            <a:r>
              <a:rPr lang="de-AT" sz="1400" dirty="0">
                <a:solidFill>
                  <a:prstClr val="black"/>
                </a:solidFill>
              </a:rPr>
              <a:t> </a:t>
            </a:r>
            <a:r>
              <a:rPr lang="de-AT" sz="1400" dirty="0" err="1">
                <a:solidFill>
                  <a:prstClr val="black"/>
                </a:solidFill>
              </a:rPr>
              <a:t>portfolio</a:t>
            </a:r>
            <a:r>
              <a:rPr lang="de-AT" sz="1400" dirty="0">
                <a:solidFill>
                  <a:prstClr val="black"/>
                </a:solidFill>
              </a:rPr>
              <a:t> </a:t>
            </a:r>
            <a:r>
              <a:rPr lang="de-AT" sz="1400" dirty="0" err="1">
                <a:solidFill>
                  <a:prstClr val="black"/>
                </a:solidFill>
              </a:rPr>
              <a:t>with</a:t>
            </a:r>
            <a:r>
              <a:rPr lang="de-AT" sz="1400" dirty="0">
                <a:solidFill>
                  <a:prstClr val="black"/>
                </a:solidFill>
              </a:rPr>
              <a:t> </a:t>
            </a:r>
            <a:r>
              <a:rPr lang="de-AT" sz="1400" dirty="0" err="1">
                <a:solidFill>
                  <a:prstClr val="black"/>
                </a:solidFill>
              </a:rPr>
              <a:t>your</a:t>
            </a:r>
            <a:r>
              <a:rPr lang="de-AT" sz="1400" dirty="0">
                <a:solidFill>
                  <a:prstClr val="black"/>
                </a:solidFill>
              </a:rPr>
              <a:t> </a:t>
            </a:r>
            <a:r>
              <a:rPr lang="de-AT" sz="1400" dirty="0" err="1">
                <a:solidFill>
                  <a:prstClr val="black"/>
                </a:solidFill>
              </a:rPr>
              <a:t>corporate</a:t>
            </a:r>
            <a:r>
              <a:rPr lang="de-AT" sz="1400" dirty="0">
                <a:solidFill>
                  <a:prstClr val="black"/>
                </a:solidFill>
              </a:rPr>
              <a:t> </a:t>
            </a:r>
            <a:r>
              <a:rPr lang="de-AT" sz="1400" dirty="0" err="1">
                <a:solidFill>
                  <a:prstClr val="black"/>
                </a:solidFill>
              </a:rPr>
              <a:t>client</a:t>
            </a:r>
            <a:r>
              <a:rPr lang="de-AT" sz="1400" dirty="0">
                <a:solidFill>
                  <a:prstClr val="black"/>
                </a:solidFill>
              </a:rPr>
              <a:t> </a:t>
            </a:r>
            <a:r>
              <a:rPr lang="de-AT" sz="1400" dirty="0" err="1">
                <a:solidFill>
                  <a:prstClr val="black"/>
                </a:solidFill>
              </a:rPr>
              <a:t>when</a:t>
            </a:r>
            <a:r>
              <a:rPr lang="de-AT" sz="1400" dirty="0">
                <a:solidFill>
                  <a:prstClr val="black"/>
                </a:solidFill>
              </a:rPr>
              <a:t> </a:t>
            </a:r>
            <a:r>
              <a:rPr lang="de-AT" sz="1400" dirty="0" err="1">
                <a:solidFill>
                  <a:prstClr val="black"/>
                </a:solidFill>
              </a:rPr>
              <a:t>they</a:t>
            </a:r>
            <a:r>
              <a:rPr lang="de-AT" sz="1400" dirty="0">
                <a:solidFill>
                  <a:prstClr val="black"/>
                </a:solidFill>
              </a:rPr>
              <a:t> </a:t>
            </a:r>
            <a:r>
              <a:rPr lang="de-AT" sz="1400" dirty="0" err="1">
                <a:solidFill>
                  <a:prstClr val="black"/>
                </a:solidFill>
              </a:rPr>
              <a:t>are</a:t>
            </a:r>
            <a:r>
              <a:rPr lang="de-AT" sz="1400" dirty="0">
                <a:solidFill>
                  <a:prstClr val="black"/>
                </a:solidFill>
              </a:rPr>
              <a:t> happy </a:t>
            </a:r>
            <a:r>
              <a:rPr lang="de-AT" sz="1400" dirty="0" err="1">
                <a:solidFill>
                  <a:prstClr val="black"/>
                </a:solidFill>
              </a:rPr>
              <a:t>with</a:t>
            </a:r>
            <a:r>
              <a:rPr lang="de-AT" sz="1400" dirty="0">
                <a:solidFill>
                  <a:prstClr val="black"/>
                </a:solidFill>
              </a:rPr>
              <a:t> </a:t>
            </a:r>
            <a:r>
              <a:rPr lang="de-AT" sz="1400" dirty="0" err="1">
                <a:solidFill>
                  <a:prstClr val="black"/>
                </a:solidFill>
              </a:rPr>
              <a:t>your</a:t>
            </a:r>
            <a:r>
              <a:rPr lang="de-AT" sz="1400" dirty="0">
                <a:solidFill>
                  <a:prstClr val="black"/>
                </a:solidFill>
              </a:rPr>
              <a:t> </a:t>
            </a:r>
            <a:r>
              <a:rPr lang="de-AT" sz="1400" dirty="0" err="1">
                <a:solidFill>
                  <a:prstClr val="black"/>
                </a:solidFill>
              </a:rPr>
              <a:t>performance</a:t>
            </a:r>
            <a:r>
              <a:rPr lang="de-AT" sz="1400" dirty="0">
                <a:solidFill>
                  <a:prstClr val="black"/>
                </a:solidFill>
              </a:rPr>
              <a:t>. A </a:t>
            </a:r>
            <a:r>
              <a:rPr lang="de-AT" sz="1400" dirty="0" err="1">
                <a:solidFill>
                  <a:prstClr val="black"/>
                </a:solidFill>
              </a:rPr>
              <a:t>corporate</a:t>
            </a:r>
            <a:r>
              <a:rPr lang="de-AT" sz="1400" dirty="0">
                <a:solidFill>
                  <a:prstClr val="black"/>
                </a:solidFill>
              </a:rPr>
              <a:t> </a:t>
            </a:r>
            <a:r>
              <a:rPr lang="de-AT" sz="1400" dirty="0" err="1">
                <a:solidFill>
                  <a:prstClr val="black"/>
                </a:solidFill>
              </a:rPr>
              <a:t>client</a:t>
            </a:r>
            <a:r>
              <a:rPr lang="de-AT" sz="1400" dirty="0">
                <a:solidFill>
                  <a:prstClr val="black"/>
                </a:solidFill>
              </a:rPr>
              <a:t> </a:t>
            </a:r>
            <a:r>
              <a:rPr lang="de-AT" sz="1400" dirty="0" err="1">
                <a:solidFill>
                  <a:prstClr val="black"/>
                </a:solidFill>
              </a:rPr>
              <a:t>has</a:t>
            </a:r>
            <a:r>
              <a:rPr lang="de-AT" sz="1400" dirty="0">
                <a:solidFill>
                  <a:prstClr val="black"/>
                </a:solidFill>
              </a:rPr>
              <a:t> individual </a:t>
            </a:r>
            <a:r>
              <a:rPr lang="de-AT" sz="1400" dirty="0" err="1">
                <a:solidFill>
                  <a:prstClr val="black"/>
                </a:solidFill>
              </a:rPr>
              <a:t>needs</a:t>
            </a:r>
            <a:r>
              <a:rPr lang="de-AT" sz="1400" dirty="0">
                <a:solidFill>
                  <a:prstClr val="black"/>
                </a:solidFill>
              </a:rPr>
              <a:t> and </a:t>
            </a:r>
            <a:r>
              <a:rPr lang="de-AT" sz="1400" dirty="0" err="1">
                <a:solidFill>
                  <a:prstClr val="black"/>
                </a:solidFill>
              </a:rPr>
              <a:t>gives</a:t>
            </a:r>
            <a:r>
              <a:rPr lang="de-AT" sz="1400" dirty="0">
                <a:solidFill>
                  <a:prstClr val="black"/>
                </a:solidFill>
              </a:rPr>
              <a:t> </a:t>
            </a:r>
            <a:r>
              <a:rPr lang="de-AT" sz="1400" dirty="0" err="1">
                <a:solidFill>
                  <a:prstClr val="black"/>
                </a:solidFill>
              </a:rPr>
              <a:t>you</a:t>
            </a:r>
            <a:r>
              <a:rPr lang="de-AT" sz="1400" dirty="0">
                <a:solidFill>
                  <a:prstClr val="black"/>
                </a:solidFill>
              </a:rPr>
              <a:t> </a:t>
            </a:r>
            <a:r>
              <a:rPr lang="de-AT" sz="1400" dirty="0" err="1">
                <a:solidFill>
                  <a:prstClr val="black"/>
                </a:solidFill>
              </a:rPr>
              <a:t>the</a:t>
            </a:r>
            <a:r>
              <a:rPr lang="de-AT" sz="1400" dirty="0">
                <a:solidFill>
                  <a:prstClr val="black"/>
                </a:solidFill>
              </a:rPr>
              <a:t> </a:t>
            </a:r>
            <a:r>
              <a:rPr lang="de-AT" sz="1400" dirty="0" err="1">
                <a:solidFill>
                  <a:prstClr val="black"/>
                </a:solidFill>
              </a:rPr>
              <a:t>opportunity</a:t>
            </a:r>
            <a:r>
              <a:rPr lang="de-AT" sz="1400" dirty="0">
                <a:solidFill>
                  <a:prstClr val="black"/>
                </a:solidFill>
              </a:rPr>
              <a:t> </a:t>
            </a:r>
            <a:r>
              <a:rPr lang="de-AT" sz="1400" dirty="0" err="1">
                <a:solidFill>
                  <a:prstClr val="black"/>
                </a:solidFill>
              </a:rPr>
              <a:t>to</a:t>
            </a:r>
            <a:r>
              <a:rPr lang="de-AT" sz="1400" dirty="0">
                <a:solidFill>
                  <a:prstClr val="black"/>
                </a:solidFill>
              </a:rPr>
              <a:t> </a:t>
            </a:r>
            <a:r>
              <a:rPr lang="de-AT" sz="1400" dirty="0" err="1">
                <a:solidFill>
                  <a:prstClr val="black"/>
                </a:solidFill>
              </a:rPr>
              <a:t>be</a:t>
            </a:r>
            <a:r>
              <a:rPr lang="de-AT" sz="1400" dirty="0">
                <a:solidFill>
                  <a:prstClr val="black"/>
                </a:solidFill>
              </a:rPr>
              <a:t> </a:t>
            </a:r>
            <a:r>
              <a:rPr lang="de-AT" sz="1400" dirty="0" err="1">
                <a:solidFill>
                  <a:prstClr val="black"/>
                </a:solidFill>
              </a:rPr>
              <a:t>their</a:t>
            </a:r>
            <a:r>
              <a:rPr lang="de-AT" sz="1400" dirty="0">
                <a:solidFill>
                  <a:prstClr val="black"/>
                </a:solidFill>
              </a:rPr>
              <a:t> </a:t>
            </a:r>
            <a:r>
              <a:rPr lang="de-AT" sz="1400" dirty="0" err="1">
                <a:solidFill>
                  <a:prstClr val="black"/>
                </a:solidFill>
              </a:rPr>
              <a:t>one</a:t>
            </a:r>
            <a:r>
              <a:rPr lang="de-AT" sz="1400" dirty="0">
                <a:solidFill>
                  <a:prstClr val="black"/>
                </a:solidFill>
              </a:rPr>
              <a:t>-</a:t>
            </a:r>
            <a:r>
              <a:rPr lang="de-AT" sz="1400" dirty="0" err="1">
                <a:solidFill>
                  <a:prstClr val="black"/>
                </a:solidFill>
              </a:rPr>
              <a:t>stop</a:t>
            </a:r>
            <a:r>
              <a:rPr lang="de-AT" sz="1400" dirty="0">
                <a:solidFill>
                  <a:prstClr val="black"/>
                </a:solidFill>
              </a:rPr>
              <a:t>-solution. </a:t>
            </a:r>
            <a:r>
              <a:rPr lang="de-AT" sz="1400" dirty="0" err="1">
                <a:solidFill>
                  <a:prstClr val="black"/>
                </a:solidFill>
              </a:rPr>
              <a:t>When</a:t>
            </a:r>
            <a:r>
              <a:rPr lang="de-AT" sz="1400" dirty="0">
                <a:solidFill>
                  <a:prstClr val="black"/>
                </a:solidFill>
              </a:rPr>
              <a:t> </a:t>
            </a:r>
            <a:r>
              <a:rPr lang="de-AT" sz="1400" dirty="0" err="1">
                <a:solidFill>
                  <a:prstClr val="black"/>
                </a:solidFill>
              </a:rPr>
              <a:t>approaching</a:t>
            </a:r>
            <a:r>
              <a:rPr lang="de-AT" sz="1400" dirty="0">
                <a:solidFill>
                  <a:prstClr val="black"/>
                </a:solidFill>
              </a:rPr>
              <a:t> an </a:t>
            </a:r>
            <a:r>
              <a:rPr lang="de-AT" sz="1400" dirty="0" err="1">
                <a:solidFill>
                  <a:prstClr val="black"/>
                </a:solidFill>
              </a:rPr>
              <a:t>existing</a:t>
            </a:r>
            <a:r>
              <a:rPr lang="de-AT" sz="1400" dirty="0">
                <a:solidFill>
                  <a:prstClr val="black"/>
                </a:solidFill>
              </a:rPr>
              <a:t> </a:t>
            </a:r>
            <a:r>
              <a:rPr lang="de-AT" sz="1400" dirty="0" err="1">
                <a:solidFill>
                  <a:prstClr val="black"/>
                </a:solidFill>
              </a:rPr>
              <a:t>account</a:t>
            </a:r>
            <a:r>
              <a:rPr lang="de-AT" sz="1400" dirty="0">
                <a:solidFill>
                  <a:prstClr val="black"/>
                </a:solidFill>
              </a:rPr>
              <a:t> </a:t>
            </a:r>
            <a:r>
              <a:rPr lang="de-AT" sz="1400" dirty="0" err="1">
                <a:solidFill>
                  <a:prstClr val="black"/>
                </a:solidFill>
              </a:rPr>
              <a:t>you</a:t>
            </a:r>
            <a:r>
              <a:rPr lang="de-AT" sz="1400" dirty="0">
                <a:solidFill>
                  <a:prstClr val="black"/>
                </a:solidFill>
              </a:rPr>
              <a:t> </a:t>
            </a:r>
            <a:r>
              <a:rPr lang="de-AT" sz="1400" dirty="0" err="1">
                <a:solidFill>
                  <a:prstClr val="black"/>
                </a:solidFill>
              </a:rPr>
              <a:t>should</a:t>
            </a:r>
            <a:r>
              <a:rPr lang="de-AT" sz="1400" dirty="0">
                <a:solidFill>
                  <a:prstClr val="black"/>
                </a:solidFill>
              </a:rPr>
              <a:t> </a:t>
            </a:r>
            <a:r>
              <a:rPr lang="de-AT" sz="1400" dirty="0" err="1">
                <a:solidFill>
                  <a:prstClr val="black"/>
                </a:solidFill>
              </a:rPr>
              <a:t>be</a:t>
            </a:r>
            <a:r>
              <a:rPr lang="de-AT" sz="1400" dirty="0">
                <a:solidFill>
                  <a:prstClr val="black"/>
                </a:solidFill>
              </a:rPr>
              <a:t> </a:t>
            </a:r>
            <a:r>
              <a:rPr lang="de-AT" sz="1400" dirty="0" err="1">
                <a:solidFill>
                  <a:prstClr val="black"/>
                </a:solidFill>
              </a:rPr>
              <a:t>prepared</a:t>
            </a:r>
            <a:r>
              <a:rPr lang="de-AT" sz="1400" dirty="0">
                <a:solidFill>
                  <a:prstClr val="black"/>
                </a:solidFill>
              </a:rPr>
              <a:t> </a:t>
            </a:r>
            <a:r>
              <a:rPr lang="de-AT" sz="1400" dirty="0" err="1">
                <a:solidFill>
                  <a:prstClr val="black"/>
                </a:solidFill>
              </a:rPr>
              <a:t>that</a:t>
            </a:r>
            <a:r>
              <a:rPr lang="de-AT" sz="1400" dirty="0">
                <a:solidFill>
                  <a:prstClr val="black"/>
                </a:solidFill>
              </a:rPr>
              <a:t> </a:t>
            </a:r>
            <a:r>
              <a:rPr lang="de-AT" sz="1400" dirty="0" err="1">
                <a:solidFill>
                  <a:prstClr val="black"/>
                </a:solidFill>
              </a:rPr>
              <a:t>you</a:t>
            </a:r>
            <a:r>
              <a:rPr lang="de-AT" sz="1400" dirty="0">
                <a:solidFill>
                  <a:prstClr val="black"/>
                </a:solidFill>
              </a:rPr>
              <a:t> </a:t>
            </a:r>
            <a:r>
              <a:rPr lang="de-AT" sz="1400" dirty="0" err="1">
                <a:solidFill>
                  <a:prstClr val="black"/>
                </a:solidFill>
              </a:rPr>
              <a:t>are</a:t>
            </a:r>
            <a:r>
              <a:rPr lang="de-AT" sz="1400" dirty="0">
                <a:solidFill>
                  <a:prstClr val="black"/>
                </a:solidFill>
              </a:rPr>
              <a:t> not </a:t>
            </a:r>
            <a:r>
              <a:rPr lang="de-AT" sz="1400" dirty="0" err="1">
                <a:solidFill>
                  <a:prstClr val="black"/>
                </a:solidFill>
              </a:rPr>
              <a:t>getting</a:t>
            </a:r>
            <a:r>
              <a:rPr lang="de-AT" sz="1400" dirty="0">
                <a:solidFill>
                  <a:prstClr val="black"/>
                </a:solidFill>
              </a:rPr>
              <a:t> all </a:t>
            </a:r>
            <a:r>
              <a:rPr lang="de-AT" sz="1400" dirty="0" err="1">
                <a:solidFill>
                  <a:prstClr val="black"/>
                </a:solidFill>
              </a:rPr>
              <a:t>pieces</a:t>
            </a:r>
            <a:r>
              <a:rPr lang="de-AT" sz="1400" dirty="0">
                <a:solidFill>
                  <a:prstClr val="black"/>
                </a:solidFill>
              </a:rPr>
              <a:t> </a:t>
            </a:r>
            <a:r>
              <a:rPr lang="de-AT" sz="1400" dirty="0" err="1">
                <a:solidFill>
                  <a:prstClr val="black"/>
                </a:solidFill>
              </a:rPr>
              <a:t>of</a:t>
            </a:r>
            <a:r>
              <a:rPr lang="de-AT" sz="1400" dirty="0">
                <a:solidFill>
                  <a:prstClr val="black"/>
                </a:solidFill>
              </a:rPr>
              <a:t> </a:t>
            </a:r>
            <a:r>
              <a:rPr lang="de-AT" sz="1400" dirty="0" err="1">
                <a:solidFill>
                  <a:prstClr val="black"/>
                </a:solidFill>
              </a:rPr>
              <a:t>the</a:t>
            </a:r>
            <a:r>
              <a:rPr lang="de-AT" sz="1400" dirty="0">
                <a:solidFill>
                  <a:prstClr val="black"/>
                </a:solidFill>
              </a:rPr>
              <a:t> </a:t>
            </a:r>
            <a:r>
              <a:rPr lang="de-AT" sz="1400" dirty="0" err="1">
                <a:solidFill>
                  <a:prstClr val="black"/>
                </a:solidFill>
              </a:rPr>
              <a:t>pie</a:t>
            </a:r>
            <a:r>
              <a:rPr lang="de-AT" sz="1400" dirty="0">
                <a:solidFill>
                  <a:prstClr val="black"/>
                </a:solidFill>
              </a:rPr>
              <a:t>. </a:t>
            </a:r>
            <a:r>
              <a:rPr lang="de-AT" sz="1400" dirty="0" err="1">
                <a:solidFill>
                  <a:prstClr val="black"/>
                </a:solidFill>
              </a:rPr>
              <a:t>They</a:t>
            </a:r>
            <a:r>
              <a:rPr lang="de-AT" sz="1400" dirty="0">
                <a:solidFill>
                  <a:prstClr val="black"/>
                </a:solidFill>
              </a:rPr>
              <a:t> </a:t>
            </a:r>
            <a:r>
              <a:rPr lang="de-AT" sz="1400" dirty="0" err="1">
                <a:solidFill>
                  <a:prstClr val="black"/>
                </a:solidFill>
              </a:rPr>
              <a:t>may</a:t>
            </a:r>
            <a:r>
              <a:rPr lang="de-AT" sz="1400" dirty="0">
                <a:solidFill>
                  <a:prstClr val="black"/>
                </a:solidFill>
              </a:rPr>
              <a:t> not </a:t>
            </a:r>
            <a:r>
              <a:rPr lang="de-AT" sz="1400" dirty="0" err="1">
                <a:solidFill>
                  <a:prstClr val="black"/>
                </a:solidFill>
              </a:rPr>
              <a:t>change</a:t>
            </a:r>
            <a:r>
              <a:rPr lang="de-AT" sz="1400" dirty="0">
                <a:solidFill>
                  <a:prstClr val="black"/>
                </a:solidFill>
              </a:rPr>
              <a:t> </a:t>
            </a:r>
            <a:r>
              <a:rPr lang="de-AT" sz="1400" dirty="0" err="1">
                <a:solidFill>
                  <a:prstClr val="black"/>
                </a:solidFill>
              </a:rPr>
              <a:t>their</a:t>
            </a:r>
            <a:r>
              <a:rPr lang="de-AT" sz="1400" dirty="0">
                <a:solidFill>
                  <a:prstClr val="black"/>
                </a:solidFill>
              </a:rPr>
              <a:t> </a:t>
            </a:r>
            <a:r>
              <a:rPr lang="de-AT" sz="1400" dirty="0" err="1">
                <a:solidFill>
                  <a:prstClr val="black"/>
                </a:solidFill>
              </a:rPr>
              <a:t>existing</a:t>
            </a:r>
            <a:r>
              <a:rPr lang="de-AT" sz="1400" dirty="0">
                <a:solidFill>
                  <a:prstClr val="black"/>
                </a:solidFill>
              </a:rPr>
              <a:t> </a:t>
            </a:r>
            <a:r>
              <a:rPr lang="de-AT" sz="1400" dirty="0" err="1">
                <a:solidFill>
                  <a:prstClr val="black"/>
                </a:solidFill>
              </a:rPr>
              <a:t>provider</a:t>
            </a:r>
            <a:r>
              <a:rPr lang="de-AT" sz="1400" dirty="0">
                <a:solidFill>
                  <a:prstClr val="black"/>
                </a:solidFill>
              </a:rPr>
              <a:t> on </a:t>
            </a:r>
            <a:r>
              <a:rPr lang="de-AT" sz="1400" dirty="0" err="1">
                <a:solidFill>
                  <a:prstClr val="black"/>
                </a:solidFill>
              </a:rPr>
              <a:t>the</a:t>
            </a:r>
            <a:r>
              <a:rPr lang="de-AT" sz="1400" dirty="0">
                <a:solidFill>
                  <a:prstClr val="black"/>
                </a:solidFill>
              </a:rPr>
              <a:t> </a:t>
            </a:r>
            <a:r>
              <a:rPr lang="de-AT" sz="1400" dirty="0" err="1">
                <a:solidFill>
                  <a:prstClr val="black"/>
                </a:solidFill>
              </a:rPr>
              <a:t>moving</a:t>
            </a:r>
            <a:r>
              <a:rPr lang="de-AT" sz="1400" dirty="0">
                <a:solidFill>
                  <a:prstClr val="black"/>
                </a:solidFill>
              </a:rPr>
              <a:t> </a:t>
            </a:r>
            <a:r>
              <a:rPr lang="de-AT" sz="1400" dirty="0" err="1">
                <a:solidFill>
                  <a:prstClr val="black"/>
                </a:solidFill>
              </a:rPr>
              <a:t>or</a:t>
            </a:r>
            <a:r>
              <a:rPr lang="de-AT" sz="1400" dirty="0">
                <a:solidFill>
                  <a:prstClr val="black"/>
                </a:solidFill>
              </a:rPr>
              <a:t> on </a:t>
            </a:r>
            <a:r>
              <a:rPr lang="de-AT" sz="1400" dirty="0" err="1">
                <a:solidFill>
                  <a:prstClr val="black"/>
                </a:solidFill>
              </a:rPr>
              <a:t>the</a:t>
            </a:r>
            <a:r>
              <a:rPr lang="de-AT" sz="1400" dirty="0">
                <a:solidFill>
                  <a:prstClr val="black"/>
                </a:solidFill>
              </a:rPr>
              <a:t> </a:t>
            </a:r>
            <a:r>
              <a:rPr lang="de-AT" sz="1400" dirty="0" err="1">
                <a:solidFill>
                  <a:prstClr val="black"/>
                </a:solidFill>
              </a:rPr>
              <a:t>relocation</a:t>
            </a:r>
            <a:r>
              <a:rPr lang="de-AT" sz="1400" dirty="0">
                <a:solidFill>
                  <a:prstClr val="black"/>
                </a:solidFill>
              </a:rPr>
              <a:t> </a:t>
            </a:r>
            <a:r>
              <a:rPr lang="de-AT" sz="1400" dirty="0" err="1" smtClean="0">
                <a:solidFill>
                  <a:prstClr val="black"/>
                </a:solidFill>
              </a:rPr>
              <a:t>side</a:t>
            </a:r>
            <a:r>
              <a:rPr lang="de-AT" sz="1400" dirty="0" smtClean="0">
                <a:solidFill>
                  <a:prstClr val="black"/>
                </a:solidFill>
              </a:rPr>
              <a:t>.</a:t>
            </a:r>
          </a:p>
          <a:p>
            <a:pPr fontAlgn="base">
              <a:spcAft>
                <a:spcPct val="0"/>
              </a:spcAft>
              <a:buNone/>
              <a:defRPr/>
            </a:pPr>
            <a:r>
              <a:rPr lang="de-AT" altLang="de-DE" sz="1400" dirty="0" err="1" smtClean="0">
                <a:solidFill>
                  <a:srgbClr val="000000"/>
                </a:solidFill>
              </a:rPr>
              <a:t>Servicing</a:t>
            </a:r>
            <a:r>
              <a:rPr lang="de-AT" altLang="de-DE" sz="1400" dirty="0" smtClean="0">
                <a:solidFill>
                  <a:srgbClr val="000000"/>
                </a:solidFill>
              </a:rPr>
              <a:t> </a:t>
            </a:r>
            <a:r>
              <a:rPr lang="de-AT" altLang="de-DE" sz="1400" dirty="0" err="1" smtClean="0">
                <a:solidFill>
                  <a:srgbClr val="000000"/>
                </a:solidFill>
              </a:rPr>
              <a:t>your</a:t>
            </a:r>
            <a:r>
              <a:rPr lang="de-AT" altLang="de-DE" sz="1400" dirty="0" smtClean="0">
                <a:solidFill>
                  <a:srgbClr val="000000"/>
                </a:solidFill>
              </a:rPr>
              <a:t> </a:t>
            </a:r>
            <a:r>
              <a:rPr lang="de-AT" altLang="de-DE" sz="1400" dirty="0" err="1">
                <a:solidFill>
                  <a:srgbClr val="000000"/>
                </a:solidFill>
              </a:rPr>
              <a:t>client</a:t>
            </a:r>
            <a:r>
              <a:rPr lang="de-AT" altLang="de-DE" sz="1400" dirty="0">
                <a:solidFill>
                  <a:srgbClr val="000000"/>
                </a:solidFill>
              </a:rPr>
              <a:t> on </a:t>
            </a:r>
            <a:r>
              <a:rPr lang="de-AT" altLang="de-DE" sz="1400" dirty="0" err="1">
                <a:solidFill>
                  <a:srgbClr val="000000"/>
                </a:solidFill>
              </a:rPr>
              <a:t>both</a:t>
            </a:r>
            <a:r>
              <a:rPr lang="de-AT" altLang="de-DE" sz="1400" dirty="0">
                <a:solidFill>
                  <a:srgbClr val="000000"/>
                </a:solidFill>
              </a:rPr>
              <a:t> </a:t>
            </a:r>
            <a:r>
              <a:rPr lang="de-AT" altLang="de-DE" sz="1400" dirty="0" err="1">
                <a:solidFill>
                  <a:srgbClr val="000000"/>
                </a:solidFill>
              </a:rPr>
              <a:t>service</a:t>
            </a:r>
            <a:r>
              <a:rPr lang="de-AT" altLang="de-DE" sz="1400" dirty="0">
                <a:solidFill>
                  <a:srgbClr val="000000"/>
                </a:solidFill>
              </a:rPr>
              <a:t> </a:t>
            </a:r>
            <a:r>
              <a:rPr lang="de-AT" altLang="de-DE" sz="1400" dirty="0" err="1">
                <a:solidFill>
                  <a:srgbClr val="000000"/>
                </a:solidFill>
              </a:rPr>
              <a:t>lanes</a:t>
            </a:r>
            <a:r>
              <a:rPr lang="de-AT" altLang="de-DE" sz="1400" dirty="0">
                <a:solidFill>
                  <a:srgbClr val="000000"/>
                </a:solidFill>
              </a:rPr>
              <a:t> </a:t>
            </a:r>
            <a:r>
              <a:rPr lang="de-AT" altLang="de-DE" sz="1400" dirty="0" err="1">
                <a:solidFill>
                  <a:srgbClr val="000000"/>
                </a:solidFill>
              </a:rPr>
              <a:t>is</a:t>
            </a:r>
            <a:r>
              <a:rPr lang="de-AT" altLang="de-DE" sz="1400" dirty="0">
                <a:solidFill>
                  <a:srgbClr val="000000"/>
                </a:solidFill>
              </a:rPr>
              <a:t> also a </a:t>
            </a:r>
            <a:r>
              <a:rPr lang="de-DE" sz="1400" dirty="0" err="1"/>
              <a:t>risk</a:t>
            </a:r>
            <a:r>
              <a:rPr lang="de-DE" sz="1400" dirty="0"/>
              <a:t>. Making a </a:t>
            </a:r>
            <a:r>
              <a:rPr lang="de-DE" sz="1400" dirty="0" err="1"/>
              <a:t>major</a:t>
            </a:r>
            <a:r>
              <a:rPr lang="de-DE" sz="1400" dirty="0"/>
              <a:t> </a:t>
            </a:r>
            <a:r>
              <a:rPr lang="de-DE" sz="1400" dirty="0" err="1"/>
              <a:t>mistake</a:t>
            </a:r>
            <a:r>
              <a:rPr lang="de-DE" sz="1400" dirty="0"/>
              <a:t> </a:t>
            </a:r>
            <a:r>
              <a:rPr lang="de-DE" sz="1400" dirty="0" err="1"/>
              <a:t>could</a:t>
            </a:r>
            <a:r>
              <a:rPr lang="de-DE" sz="1400" dirty="0"/>
              <a:t> </a:t>
            </a:r>
            <a:r>
              <a:rPr lang="de-DE" sz="1400" dirty="0" err="1" smtClean="0"/>
              <a:t>cut</a:t>
            </a:r>
            <a:r>
              <a:rPr lang="de-DE" sz="1400" dirty="0" smtClean="0"/>
              <a:t> </a:t>
            </a:r>
            <a:r>
              <a:rPr lang="de-DE" sz="1400" dirty="0" err="1"/>
              <a:t>you</a:t>
            </a:r>
            <a:r>
              <a:rPr lang="de-DE" sz="1400" dirty="0"/>
              <a:t> off </a:t>
            </a:r>
            <a:r>
              <a:rPr lang="de-DE" sz="1400" dirty="0" err="1"/>
              <a:t>from</a:t>
            </a:r>
            <a:r>
              <a:rPr lang="de-DE" sz="1400" dirty="0"/>
              <a:t> </a:t>
            </a:r>
            <a:r>
              <a:rPr lang="de-DE" sz="1400" dirty="0" err="1" smtClean="0"/>
              <a:t>both</a:t>
            </a:r>
            <a:r>
              <a:rPr lang="de-DE" sz="1400" dirty="0" smtClean="0"/>
              <a:t> </a:t>
            </a:r>
            <a:r>
              <a:rPr lang="de-DE" sz="1400" dirty="0" err="1" smtClean="0"/>
              <a:t>service</a:t>
            </a:r>
            <a:r>
              <a:rPr lang="de-DE" sz="1400" dirty="0" smtClean="0"/>
              <a:t> </a:t>
            </a:r>
            <a:r>
              <a:rPr lang="de-DE" sz="1400" dirty="0" err="1" smtClean="0"/>
              <a:t>lanes</a:t>
            </a:r>
            <a:r>
              <a:rPr lang="de-DE" sz="1400" dirty="0" smtClean="0"/>
              <a:t> </a:t>
            </a:r>
            <a:r>
              <a:rPr lang="de-DE" sz="1400" dirty="0" err="1" smtClean="0"/>
              <a:t>although</a:t>
            </a:r>
            <a:r>
              <a:rPr lang="de-DE" sz="1400" dirty="0" smtClean="0"/>
              <a:t> </a:t>
            </a:r>
            <a:r>
              <a:rPr lang="de-DE" sz="1400" dirty="0" err="1" smtClean="0"/>
              <a:t>the</a:t>
            </a:r>
            <a:r>
              <a:rPr lang="de-DE" sz="1400" dirty="0" smtClean="0"/>
              <a:t> </a:t>
            </a:r>
            <a:r>
              <a:rPr lang="de-DE" sz="1400" dirty="0" err="1" smtClean="0"/>
              <a:t>mistake</a:t>
            </a:r>
            <a:r>
              <a:rPr lang="de-DE" sz="1400" dirty="0" smtClean="0"/>
              <a:t> </a:t>
            </a:r>
            <a:r>
              <a:rPr lang="de-DE" sz="1400" dirty="0" err="1" smtClean="0"/>
              <a:t>only</a:t>
            </a:r>
            <a:r>
              <a:rPr lang="de-DE" sz="1400" dirty="0" smtClean="0"/>
              <a:t> </a:t>
            </a:r>
            <a:r>
              <a:rPr lang="de-DE" sz="1400" dirty="0" err="1" smtClean="0"/>
              <a:t>happened</a:t>
            </a:r>
            <a:r>
              <a:rPr lang="de-DE" sz="1400" dirty="0" smtClean="0"/>
              <a:t> on </a:t>
            </a:r>
            <a:r>
              <a:rPr lang="de-DE" sz="1400" dirty="0" err="1" smtClean="0"/>
              <a:t>one</a:t>
            </a:r>
            <a:r>
              <a:rPr lang="de-DE" sz="1400" dirty="0" smtClean="0"/>
              <a:t> </a:t>
            </a:r>
            <a:r>
              <a:rPr lang="de-DE" sz="1400" dirty="0" err="1" smtClean="0"/>
              <a:t>service</a:t>
            </a:r>
            <a:r>
              <a:rPr lang="de-DE" sz="1400" dirty="0" smtClean="0"/>
              <a:t> </a:t>
            </a:r>
            <a:r>
              <a:rPr lang="de-DE" sz="1400" dirty="0" err="1" smtClean="0"/>
              <a:t>side</a:t>
            </a:r>
            <a:r>
              <a:rPr lang="de-DE" sz="1400" dirty="0" smtClean="0"/>
              <a:t>.</a:t>
            </a:r>
            <a:r>
              <a:rPr lang="de-DE" sz="1400" dirty="0"/>
              <a:t> </a:t>
            </a:r>
          </a:p>
          <a:p>
            <a:pPr fontAlgn="base">
              <a:spcAft>
                <a:spcPct val="0"/>
              </a:spcAft>
              <a:buFont typeface="Arial" panose="020B0604020202020204" pitchFamily="34" charset="0"/>
              <a:buNone/>
              <a:defRPr/>
            </a:pPr>
            <a:endParaRPr lang="nl-BE" altLang="fr-FR" sz="1400" b="1" dirty="0">
              <a:solidFill>
                <a:prstClr val="black"/>
              </a:solidFill>
            </a:endParaRPr>
          </a:p>
        </p:txBody>
      </p:sp>
      <p:sp>
        <p:nvSpPr>
          <p:cNvPr id="6" name="TextBox 5"/>
          <p:cNvSpPr txBox="1"/>
          <p:nvPr/>
        </p:nvSpPr>
        <p:spPr>
          <a:xfrm>
            <a:off x="1704975" y="4730750"/>
            <a:ext cx="3348038" cy="7381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Moving text....</a:t>
            </a:r>
          </a:p>
        </p:txBody>
      </p:sp>
      <p:sp>
        <p:nvSpPr>
          <p:cNvPr id="32773" name="TextBox 3"/>
          <p:cNvSpPr txBox="1">
            <a:spLocks noChangeArrowheads="1"/>
          </p:cNvSpPr>
          <p:nvPr/>
        </p:nvSpPr>
        <p:spPr bwMode="auto">
          <a:xfrm>
            <a:off x="1981201" y="182564"/>
            <a:ext cx="750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smtClean="0">
                <a:solidFill>
                  <a:srgbClr val="000000"/>
                </a:solidFill>
                <a:latin typeface="Arial" panose="020B0604020202020204" pitchFamily="34" charset="0"/>
              </a:rPr>
              <a:t>Customer #3. </a:t>
            </a:r>
            <a:r>
              <a:rPr lang="en-CA" altLang="fr-FR" sz="1800" dirty="0">
                <a:solidFill>
                  <a:srgbClr val="000000"/>
                </a:solidFill>
                <a:latin typeface="Arial" panose="020B0604020202020204" pitchFamily="34" charset="0"/>
              </a:rPr>
              <a:t>The Corporate Account</a:t>
            </a: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32774"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sp>
        <p:nvSpPr>
          <p:cNvPr id="32775" name="Textfeld 7"/>
          <p:cNvSpPr txBox="1">
            <a:spLocks noChangeArrowheads="1"/>
          </p:cNvSpPr>
          <p:nvPr/>
        </p:nvSpPr>
        <p:spPr bwMode="auto">
          <a:xfrm>
            <a:off x="355243" y="709495"/>
            <a:ext cx="72009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dirty="0">
                <a:solidFill>
                  <a:srgbClr val="000000"/>
                </a:solidFill>
              </a:rPr>
              <a:t>Working </a:t>
            </a:r>
            <a:r>
              <a:rPr lang="de-AT" altLang="de-DE" dirty="0" err="1">
                <a:solidFill>
                  <a:srgbClr val="000000"/>
                </a:solidFill>
              </a:rPr>
              <a:t>for</a:t>
            </a:r>
            <a:r>
              <a:rPr lang="de-AT" altLang="de-DE" dirty="0">
                <a:solidFill>
                  <a:srgbClr val="000000"/>
                </a:solidFill>
              </a:rPr>
              <a:t> a Corporate Account </a:t>
            </a:r>
            <a:r>
              <a:rPr lang="de-AT" altLang="de-DE" dirty="0" err="1">
                <a:solidFill>
                  <a:srgbClr val="000000"/>
                </a:solidFill>
              </a:rPr>
              <a:t>means</a:t>
            </a:r>
            <a:r>
              <a:rPr lang="de-AT" altLang="de-DE" dirty="0">
                <a:solidFill>
                  <a:srgbClr val="000000"/>
                </a:solidFill>
              </a:rPr>
              <a:t>…</a:t>
            </a: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r>
              <a:rPr lang="de-AT" altLang="de-DE" dirty="0">
                <a:solidFill>
                  <a:srgbClr val="000000"/>
                </a:solidFill>
              </a:rPr>
              <a:t>… </a:t>
            </a:r>
            <a:r>
              <a:rPr lang="de-AT" altLang="de-DE" dirty="0" err="1">
                <a:solidFill>
                  <a:srgbClr val="000000"/>
                </a:solidFill>
              </a:rPr>
              <a:t>that</a:t>
            </a:r>
            <a:r>
              <a:rPr lang="de-AT" altLang="de-DE" dirty="0">
                <a:solidFill>
                  <a:srgbClr val="000000"/>
                </a:solidFill>
              </a:rPr>
              <a:t> </a:t>
            </a:r>
            <a:r>
              <a:rPr lang="de-AT" altLang="de-DE" dirty="0" err="1">
                <a:solidFill>
                  <a:srgbClr val="000000"/>
                </a:solidFill>
              </a:rPr>
              <a:t>you</a:t>
            </a:r>
            <a:r>
              <a:rPr lang="de-AT" altLang="de-DE" dirty="0">
                <a:solidFill>
                  <a:srgbClr val="000000"/>
                </a:solidFill>
              </a:rPr>
              <a:t> </a:t>
            </a:r>
            <a:r>
              <a:rPr lang="de-AT" altLang="de-DE" dirty="0" err="1">
                <a:solidFill>
                  <a:srgbClr val="000000"/>
                </a:solidFill>
              </a:rPr>
              <a:t>can</a:t>
            </a:r>
            <a:r>
              <a:rPr lang="de-AT" altLang="de-DE" dirty="0">
                <a:solidFill>
                  <a:srgbClr val="000000"/>
                </a:solidFill>
              </a:rPr>
              <a:t> </a:t>
            </a:r>
            <a:r>
              <a:rPr lang="en-GB" altLang="de-DE" dirty="0" err="1">
                <a:solidFill>
                  <a:srgbClr val="000000"/>
                </a:solidFill>
              </a:rPr>
              <a:t>strenghten</a:t>
            </a:r>
            <a:r>
              <a:rPr lang="de-AT" altLang="de-DE" dirty="0">
                <a:solidFill>
                  <a:srgbClr val="000000"/>
                </a:solidFill>
              </a:rPr>
              <a:t> </a:t>
            </a:r>
            <a:r>
              <a:rPr lang="de-AT" altLang="de-DE" dirty="0" err="1">
                <a:solidFill>
                  <a:srgbClr val="000000"/>
                </a:solidFill>
              </a:rPr>
              <a:t>your</a:t>
            </a:r>
            <a:r>
              <a:rPr lang="de-AT" altLang="de-DE" dirty="0">
                <a:solidFill>
                  <a:srgbClr val="000000"/>
                </a:solidFill>
              </a:rPr>
              <a:t> </a:t>
            </a:r>
            <a:r>
              <a:rPr lang="de-AT" altLang="de-DE" dirty="0" err="1">
                <a:solidFill>
                  <a:srgbClr val="000000"/>
                </a:solidFill>
              </a:rPr>
              <a:t>existing</a:t>
            </a:r>
            <a:r>
              <a:rPr lang="de-AT" altLang="de-DE" dirty="0">
                <a:solidFill>
                  <a:srgbClr val="000000"/>
                </a:solidFill>
              </a:rPr>
              <a:t> </a:t>
            </a:r>
            <a:r>
              <a:rPr lang="de-AT" altLang="de-DE" dirty="0" err="1">
                <a:solidFill>
                  <a:srgbClr val="000000"/>
                </a:solidFill>
              </a:rPr>
              <a:t>relationship</a:t>
            </a:r>
            <a:r>
              <a:rPr lang="de-AT" altLang="de-DE" dirty="0">
                <a:solidFill>
                  <a:srgbClr val="000000"/>
                </a:solidFill>
              </a:rPr>
              <a:t> </a:t>
            </a:r>
            <a:r>
              <a:rPr lang="de-AT" altLang="de-DE" dirty="0" err="1">
                <a:solidFill>
                  <a:srgbClr val="000000"/>
                </a:solidFill>
              </a:rPr>
              <a:t>if</a:t>
            </a:r>
            <a:r>
              <a:rPr lang="de-AT" altLang="de-DE" dirty="0">
                <a:solidFill>
                  <a:srgbClr val="000000"/>
                </a:solidFill>
              </a:rPr>
              <a:t> </a:t>
            </a:r>
            <a:r>
              <a:rPr lang="de-AT" altLang="de-DE" dirty="0" err="1">
                <a:solidFill>
                  <a:srgbClr val="000000"/>
                </a:solidFill>
              </a:rPr>
              <a:t>you</a:t>
            </a:r>
            <a:r>
              <a:rPr lang="de-AT" altLang="de-DE" dirty="0">
                <a:solidFill>
                  <a:srgbClr val="000000"/>
                </a:solidFill>
              </a:rPr>
              <a:t> </a:t>
            </a:r>
            <a:r>
              <a:rPr lang="de-AT" altLang="de-DE" dirty="0" err="1">
                <a:solidFill>
                  <a:srgbClr val="000000"/>
                </a:solidFill>
              </a:rPr>
              <a:t>already</a:t>
            </a:r>
            <a:r>
              <a:rPr lang="de-AT" altLang="de-DE" dirty="0">
                <a:solidFill>
                  <a:srgbClr val="000000"/>
                </a:solidFill>
              </a:rPr>
              <a:t>  </a:t>
            </a:r>
            <a:r>
              <a:rPr lang="de-AT" altLang="de-DE" dirty="0" err="1">
                <a:solidFill>
                  <a:srgbClr val="000000"/>
                </a:solidFill>
              </a:rPr>
              <a:t>worked</a:t>
            </a:r>
            <a:r>
              <a:rPr lang="de-AT" altLang="de-DE" dirty="0">
                <a:solidFill>
                  <a:srgbClr val="000000"/>
                </a:solidFill>
              </a:rPr>
              <a:t> on </a:t>
            </a:r>
            <a:r>
              <a:rPr lang="de-AT" altLang="de-DE" dirty="0" err="1">
                <a:solidFill>
                  <a:srgbClr val="000000"/>
                </a:solidFill>
              </a:rPr>
              <a:t>the</a:t>
            </a:r>
            <a:r>
              <a:rPr lang="de-AT" altLang="de-DE" dirty="0">
                <a:solidFill>
                  <a:srgbClr val="000000"/>
                </a:solidFill>
              </a:rPr>
              <a:t> </a:t>
            </a:r>
            <a:r>
              <a:rPr lang="de-AT" altLang="de-DE" dirty="0" err="1">
                <a:solidFill>
                  <a:srgbClr val="000000"/>
                </a:solidFill>
              </a:rPr>
              <a:t>moving</a:t>
            </a:r>
            <a:r>
              <a:rPr lang="de-AT" altLang="de-DE" dirty="0">
                <a:solidFill>
                  <a:srgbClr val="000000"/>
                </a:solidFill>
              </a:rPr>
              <a:t> </a:t>
            </a:r>
            <a:r>
              <a:rPr lang="de-AT" altLang="de-DE" dirty="0" err="1">
                <a:solidFill>
                  <a:srgbClr val="000000"/>
                </a:solidFill>
              </a:rPr>
              <a:t>side</a:t>
            </a:r>
            <a:endParaRPr lang="de-AT" altLang="de-DE" dirty="0">
              <a:solidFill>
                <a:srgbClr val="000000"/>
              </a:solidFill>
            </a:endParaRPr>
          </a:p>
          <a:p>
            <a:pPr eaLnBrk="0" fontAlgn="base" hangingPunct="0">
              <a:spcBef>
                <a:spcPct val="0"/>
              </a:spcBef>
              <a:spcAft>
                <a:spcPct val="0"/>
              </a:spcAft>
            </a:pPr>
            <a:r>
              <a:rPr lang="de-AT" altLang="de-DE" dirty="0">
                <a:solidFill>
                  <a:srgbClr val="000000"/>
                </a:solidFill>
              </a:rPr>
              <a:t>… </a:t>
            </a:r>
            <a:r>
              <a:rPr lang="de-AT" altLang="de-DE" dirty="0" err="1">
                <a:solidFill>
                  <a:srgbClr val="000000"/>
                </a:solidFill>
              </a:rPr>
              <a:t>that</a:t>
            </a:r>
            <a:r>
              <a:rPr lang="de-AT" altLang="de-DE" dirty="0">
                <a:solidFill>
                  <a:srgbClr val="000000"/>
                </a:solidFill>
              </a:rPr>
              <a:t> </a:t>
            </a:r>
            <a:r>
              <a:rPr lang="de-AT" altLang="de-DE" dirty="0" err="1">
                <a:solidFill>
                  <a:srgbClr val="000000"/>
                </a:solidFill>
              </a:rPr>
              <a:t>you</a:t>
            </a:r>
            <a:r>
              <a:rPr lang="de-AT" altLang="de-DE" dirty="0">
                <a:solidFill>
                  <a:srgbClr val="000000"/>
                </a:solidFill>
              </a:rPr>
              <a:t> </a:t>
            </a:r>
            <a:r>
              <a:rPr lang="de-AT" altLang="de-DE" dirty="0" err="1">
                <a:solidFill>
                  <a:srgbClr val="000000"/>
                </a:solidFill>
              </a:rPr>
              <a:t>may</a:t>
            </a:r>
            <a:r>
              <a:rPr lang="de-AT" altLang="de-DE" dirty="0">
                <a:solidFill>
                  <a:srgbClr val="000000"/>
                </a:solidFill>
              </a:rPr>
              <a:t> </a:t>
            </a:r>
            <a:r>
              <a:rPr lang="de-AT" altLang="de-DE" dirty="0" err="1">
                <a:solidFill>
                  <a:srgbClr val="000000"/>
                </a:solidFill>
              </a:rPr>
              <a:t>be</a:t>
            </a:r>
            <a:r>
              <a:rPr lang="de-AT" altLang="de-DE" dirty="0">
                <a:solidFill>
                  <a:srgbClr val="000000"/>
                </a:solidFill>
              </a:rPr>
              <a:t> </a:t>
            </a:r>
            <a:r>
              <a:rPr lang="de-AT" altLang="de-DE" dirty="0" err="1">
                <a:solidFill>
                  <a:srgbClr val="000000"/>
                </a:solidFill>
              </a:rPr>
              <a:t>able</a:t>
            </a:r>
            <a:r>
              <a:rPr lang="de-AT" altLang="de-DE" dirty="0">
                <a:solidFill>
                  <a:srgbClr val="000000"/>
                </a:solidFill>
              </a:rPr>
              <a:t> </a:t>
            </a:r>
            <a:r>
              <a:rPr lang="de-AT" altLang="de-DE" dirty="0" err="1">
                <a:solidFill>
                  <a:srgbClr val="000000"/>
                </a:solidFill>
              </a:rPr>
              <a:t>to</a:t>
            </a:r>
            <a:r>
              <a:rPr lang="de-AT" altLang="de-DE" dirty="0">
                <a:solidFill>
                  <a:srgbClr val="000000"/>
                </a:solidFill>
              </a:rPr>
              <a:t> </a:t>
            </a:r>
            <a:r>
              <a:rPr lang="de-AT" altLang="de-DE" dirty="0" err="1">
                <a:solidFill>
                  <a:srgbClr val="000000"/>
                </a:solidFill>
              </a:rPr>
              <a:t>offer</a:t>
            </a:r>
            <a:r>
              <a:rPr lang="de-AT" altLang="de-DE" dirty="0">
                <a:solidFill>
                  <a:srgbClr val="000000"/>
                </a:solidFill>
              </a:rPr>
              <a:t> </a:t>
            </a:r>
            <a:r>
              <a:rPr lang="de-AT" altLang="de-DE" dirty="0" err="1">
                <a:solidFill>
                  <a:srgbClr val="000000"/>
                </a:solidFill>
              </a:rPr>
              <a:t>your</a:t>
            </a:r>
            <a:r>
              <a:rPr lang="de-AT" altLang="de-DE" dirty="0">
                <a:solidFill>
                  <a:srgbClr val="000000"/>
                </a:solidFill>
              </a:rPr>
              <a:t> </a:t>
            </a:r>
            <a:r>
              <a:rPr lang="de-AT" altLang="de-DE" dirty="0" err="1">
                <a:solidFill>
                  <a:srgbClr val="000000"/>
                </a:solidFill>
              </a:rPr>
              <a:t>moving</a:t>
            </a:r>
            <a:r>
              <a:rPr lang="de-AT" altLang="de-DE" dirty="0">
                <a:solidFill>
                  <a:srgbClr val="000000"/>
                </a:solidFill>
              </a:rPr>
              <a:t> </a:t>
            </a:r>
            <a:r>
              <a:rPr lang="de-AT" altLang="de-DE" dirty="0" err="1">
                <a:solidFill>
                  <a:srgbClr val="000000"/>
                </a:solidFill>
              </a:rPr>
              <a:t>services</a:t>
            </a:r>
            <a:r>
              <a:rPr lang="de-AT" altLang="de-DE" dirty="0">
                <a:solidFill>
                  <a:srgbClr val="000000"/>
                </a:solidFill>
              </a:rPr>
              <a:t> </a:t>
            </a:r>
            <a:r>
              <a:rPr lang="de-AT" altLang="de-DE" dirty="0" err="1">
                <a:solidFill>
                  <a:srgbClr val="000000"/>
                </a:solidFill>
              </a:rPr>
              <a:t>when</a:t>
            </a:r>
            <a:r>
              <a:rPr lang="de-AT" altLang="de-DE" dirty="0">
                <a:solidFill>
                  <a:srgbClr val="000000"/>
                </a:solidFill>
              </a:rPr>
              <a:t> </a:t>
            </a:r>
            <a:r>
              <a:rPr lang="de-AT" altLang="de-DE" dirty="0" err="1">
                <a:solidFill>
                  <a:srgbClr val="000000"/>
                </a:solidFill>
              </a:rPr>
              <a:t>you</a:t>
            </a:r>
            <a:r>
              <a:rPr lang="de-AT" altLang="de-DE" dirty="0">
                <a:solidFill>
                  <a:srgbClr val="000000"/>
                </a:solidFill>
              </a:rPr>
              <a:t> do a </a:t>
            </a:r>
            <a:r>
              <a:rPr lang="de-AT" altLang="de-DE" dirty="0" err="1">
                <a:solidFill>
                  <a:srgbClr val="000000"/>
                </a:solidFill>
              </a:rPr>
              <a:t>great</a:t>
            </a:r>
            <a:r>
              <a:rPr lang="de-AT" altLang="de-DE" dirty="0">
                <a:solidFill>
                  <a:srgbClr val="000000"/>
                </a:solidFill>
              </a:rPr>
              <a:t> DSP </a:t>
            </a:r>
            <a:r>
              <a:rPr lang="de-AT" altLang="de-DE" dirty="0" err="1">
                <a:solidFill>
                  <a:srgbClr val="000000"/>
                </a:solidFill>
              </a:rPr>
              <a:t>job</a:t>
            </a:r>
            <a:r>
              <a:rPr lang="de-AT" altLang="de-DE" dirty="0">
                <a:solidFill>
                  <a:srgbClr val="000000"/>
                </a:solidFill>
              </a:rPr>
              <a:t> and </a:t>
            </a:r>
            <a:r>
              <a:rPr lang="de-AT" altLang="de-DE" dirty="0" err="1">
                <a:solidFill>
                  <a:srgbClr val="000000"/>
                </a:solidFill>
              </a:rPr>
              <a:t>you</a:t>
            </a:r>
            <a:r>
              <a:rPr lang="de-AT" altLang="de-DE" dirty="0">
                <a:solidFill>
                  <a:srgbClr val="000000"/>
                </a:solidFill>
              </a:rPr>
              <a:t> </a:t>
            </a:r>
            <a:r>
              <a:rPr lang="de-AT" altLang="de-DE" dirty="0" err="1">
                <a:solidFill>
                  <a:srgbClr val="000000"/>
                </a:solidFill>
              </a:rPr>
              <a:t>have</a:t>
            </a:r>
            <a:r>
              <a:rPr lang="de-AT" altLang="de-DE" dirty="0">
                <a:solidFill>
                  <a:srgbClr val="000000"/>
                </a:solidFill>
              </a:rPr>
              <a:t> not </a:t>
            </a:r>
            <a:r>
              <a:rPr lang="de-AT" altLang="de-DE" dirty="0" err="1">
                <a:solidFill>
                  <a:srgbClr val="000000"/>
                </a:solidFill>
              </a:rPr>
              <a:t>worked</a:t>
            </a:r>
            <a:r>
              <a:rPr lang="de-AT" altLang="de-DE" dirty="0">
                <a:solidFill>
                  <a:srgbClr val="000000"/>
                </a:solidFill>
              </a:rPr>
              <a:t> </a:t>
            </a:r>
            <a:r>
              <a:rPr lang="de-AT" altLang="de-DE" dirty="0" err="1">
                <a:solidFill>
                  <a:srgbClr val="000000"/>
                </a:solidFill>
              </a:rPr>
              <a:t>for</a:t>
            </a:r>
            <a:r>
              <a:rPr lang="de-AT" altLang="de-DE" dirty="0">
                <a:solidFill>
                  <a:srgbClr val="000000"/>
                </a:solidFill>
              </a:rPr>
              <a:t> </a:t>
            </a:r>
            <a:r>
              <a:rPr lang="de-AT" altLang="de-DE" dirty="0" err="1">
                <a:solidFill>
                  <a:srgbClr val="000000"/>
                </a:solidFill>
              </a:rPr>
              <a:t>them</a:t>
            </a:r>
            <a:r>
              <a:rPr lang="de-AT" altLang="de-DE" dirty="0">
                <a:solidFill>
                  <a:srgbClr val="000000"/>
                </a:solidFill>
              </a:rPr>
              <a:t> </a:t>
            </a:r>
            <a:r>
              <a:rPr lang="de-AT" altLang="de-DE" dirty="0" err="1">
                <a:solidFill>
                  <a:srgbClr val="000000"/>
                </a:solidFill>
              </a:rPr>
              <a:t>before</a:t>
            </a:r>
            <a:r>
              <a:rPr lang="de-AT" altLang="de-DE" dirty="0">
                <a:solidFill>
                  <a:srgbClr val="000000"/>
                </a:solidFill>
              </a:rPr>
              <a:t>. </a:t>
            </a:r>
          </a:p>
          <a:p>
            <a:pPr eaLnBrk="0" fontAlgn="base" hangingPunct="0">
              <a:spcBef>
                <a:spcPct val="0"/>
              </a:spcBef>
              <a:spcAft>
                <a:spcPct val="0"/>
              </a:spcAft>
            </a:pPr>
            <a:r>
              <a:rPr lang="de-AT" altLang="de-DE" dirty="0">
                <a:solidFill>
                  <a:srgbClr val="000000"/>
                </a:solidFill>
              </a:rPr>
              <a:t>… </a:t>
            </a:r>
            <a:r>
              <a:rPr lang="de-AT" altLang="de-DE" dirty="0" err="1">
                <a:solidFill>
                  <a:srgbClr val="000000"/>
                </a:solidFill>
              </a:rPr>
              <a:t>you</a:t>
            </a:r>
            <a:r>
              <a:rPr lang="de-AT" altLang="de-DE" dirty="0">
                <a:solidFill>
                  <a:srgbClr val="000000"/>
                </a:solidFill>
              </a:rPr>
              <a:t> </a:t>
            </a:r>
            <a:r>
              <a:rPr lang="de-AT" altLang="de-DE" dirty="0" err="1">
                <a:solidFill>
                  <a:srgbClr val="000000"/>
                </a:solidFill>
              </a:rPr>
              <a:t>are</a:t>
            </a:r>
            <a:r>
              <a:rPr lang="de-AT" altLang="de-DE" dirty="0">
                <a:solidFill>
                  <a:srgbClr val="000000"/>
                </a:solidFill>
              </a:rPr>
              <a:t> in </a:t>
            </a:r>
            <a:r>
              <a:rPr lang="de-AT" altLang="de-DE" dirty="0" err="1">
                <a:solidFill>
                  <a:srgbClr val="000000"/>
                </a:solidFill>
              </a:rPr>
              <a:t>control</a:t>
            </a:r>
            <a:r>
              <a:rPr lang="de-AT" altLang="de-DE" dirty="0">
                <a:solidFill>
                  <a:srgbClr val="000000"/>
                </a:solidFill>
              </a:rPr>
              <a:t> </a:t>
            </a:r>
            <a:r>
              <a:rPr lang="de-AT" altLang="de-DE" dirty="0" err="1">
                <a:solidFill>
                  <a:srgbClr val="000000"/>
                </a:solidFill>
              </a:rPr>
              <a:t>of</a:t>
            </a:r>
            <a:r>
              <a:rPr lang="de-AT" altLang="de-DE" dirty="0">
                <a:solidFill>
                  <a:srgbClr val="000000"/>
                </a:solidFill>
              </a:rPr>
              <a:t> </a:t>
            </a:r>
            <a:r>
              <a:rPr lang="de-AT" altLang="de-DE" dirty="0" err="1">
                <a:solidFill>
                  <a:srgbClr val="000000"/>
                </a:solidFill>
              </a:rPr>
              <a:t>the</a:t>
            </a:r>
            <a:r>
              <a:rPr lang="de-AT" altLang="de-DE" dirty="0">
                <a:solidFill>
                  <a:srgbClr val="000000"/>
                </a:solidFill>
              </a:rPr>
              <a:t> </a:t>
            </a:r>
            <a:r>
              <a:rPr lang="de-AT" altLang="de-DE" dirty="0" err="1">
                <a:solidFill>
                  <a:srgbClr val="000000"/>
                </a:solidFill>
              </a:rPr>
              <a:t>account</a:t>
            </a:r>
            <a:r>
              <a:rPr lang="de-AT" altLang="de-DE" dirty="0">
                <a:solidFill>
                  <a:srgbClr val="000000"/>
                </a:solidFill>
              </a:rPr>
              <a:t> and </a:t>
            </a:r>
            <a:r>
              <a:rPr lang="de-AT" altLang="de-DE" dirty="0" err="1">
                <a:solidFill>
                  <a:srgbClr val="000000"/>
                </a:solidFill>
              </a:rPr>
              <a:t>your</a:t>
            </a:r>
            <a:r>
              <a:rPr lang="de-AT" altLang="de-DE" dirty="0">
                <a:solidFill>
                  <a:srgbClr val="000000"/>
                </a:solidFill>
              </a:rPr>
              <a:t> </a:t>
            </a:r>
            <a:r>
              <a:rPr lang="de-AT" altLang="de-DE" dirty="0" err="1">
                <a:solidFill>
                  <a:srgbClr val="000000"/>
                </a:solidFill>
              </a:rPr>
              <a:t>destiny</a:t>
            </a:r>
            <a:endParaRPr lang="de-AT" altLang="de-DE" dirty="0">
              <a:solidFill>
                <a:srgbClr val="000000"/>
              </a:solidFill>
            </a:endParaRPr>
          </a:p>
          <a:p>
            <a:pPr eaLnBrk="0" fontAlgn="base" hangingPunct="0">
              <a:spcBef>
                <a:spcPct val="0"/>
              </a:spcBef>
              <a:spcAft>
                <a:spcPct val="0"/>
              </a:spcAft>
            </a:pPr>
            <a:endParaRPr lang="de-AT" altLang="de-DE" dirty="0">
              <a:solidFill>
                <a:srgbClr val="000000"/>
              </a:solidFill>
            </a:endParaRPr>
          </a:p>
          <a:p>
            <a:pPr eaLnBrk="0" fontAlgn="base" hangingPunct="0">
              <a:spcBef>
                <a:spcPct val="0"/>
              </a:spcBef>
              <a:spcAft>
                <a:spcPct val="0"/>
              </a:spcAft>
            </a:pPr>
            <a:r>
              <a:rPr lang="de-AT" altLang="de-DE" dirty="0">
                <a:solidFill>
                  <a:srgbClr val="000000"/>
                </a:solidFill>
              </a:rPr>
              <a:t>But also..</a:t>
            </a:r>
          </a:p>
          <a:p>
            <a:pPr eaLnBrk="0" fontAlgn="base" hangingPunct="0">
              <a:spcBef>
                <a:spcPct val="0"/>
              </a:spcBef>
              <a:spcAft>
                <a:spcPct val="0"/>
              </a:spcAft>
            </a:pPr>
            <a:r>
              <a:rPr lang="de-AT" altLang="de-DE" dirty="0">
                <a:solidFill>
                  <a:srgbClr val="000000"/>
                </a:solidFill>
              </a:rPr>
              <a:t>… </a:t>
            </a:r>
            <a:r>
              <a:rPr lang="de-AT" altLang="de-DE" dirty="0" err="1">
                <a:solidFill>
                  <a:srgbClr val="000000"/>
                </a:solidFill>
              </a:rPr>
              <a:t>Be</a:t>
            </a:r>
            <a:r>
              <a:rPr lang="de-AT" altLang="de-DE" dirty="0">
                <a:solidFill>
                  <a:srgbClr val="000000"/>
                </a:solidFill>
              </a:rPr>
              <a:t> </a:t>
            </a:r>
            <a:r>
              <a:rPr lang="de-AT" altLang="de-DE" dirty="0" err="1">
                <a:solidFill>
                  <a:srgbClr val="000000"/>
                </a:solidFill>
              </a:rPr>
              <a:t>prepared</a:t>
            </a:r>
            <a:r>
              <a:rPr lang="de-AT" altLang="de-DE" dirty="0">
                <a:solidFill>
                  <a:srgbClr val="000000"/>
                </a:solidFill>
              </a:rPr>
              <a:t> </a:t>
            </a:r>
            <a:r>
              <a:rPr lang="de-AT" altLang="de-DE" dirty="0" err="1">
                <a:solidFill>
                  <a:srgbClr val="000000"/>
                </a:solidFill>
              </a:rPr>
              <a:t>that</a:t>
            </a:r>
            <a:r>
              <a:rPr lang="de-AT" altLang="de-DE" dirty="0">
                <a:solidFill>
                  <a:srgbClr val="000000"/>
                </a:solidFill>
              </a:rPr>
              <a:t> </a:t>
            </a:r>
            <a:r>
              <a:rPr lang="de-AT" altLang="de-DE" dirty="0" err="1">
                <a:solidFill>
                  <a:srgbClr val="000000"/>
                </a:solidFill>
              </a:rPr>
              <a:t>they</a:t>
            </a:r>
            <a:r>
              <a:rPr lang="de-AT" altLang="de-DE" dirty="0">
                <a:solidFill>
                  <a:srgbClr val="000000"/>
                </a:solidFill>
              </a:rPr>
              <a:t> </a:t>
            </a:r>
            <a:r>
              <a:rPr lang="de-AT" altLang="de-DE" dirty="0" err="1">
                <a:solidFill>
                  <a:srgbClr val="000000"/>
                </a:solidFill>
              </a:rPr>
              <a:t>may</a:t>
            </a:r>
            <a:r>
              <a:rPr lang="de-AT" altLang="de-DE" dirty="0">
                <a:solidFill>
                  <a:srgbClr val="000000"/>
                </a:solidFill>
              </a:rPr>
              <a:t> not </a:t>
            </a:r>
            <a:r>
              <a:rPr lang="de-AT" altLang="de-DE" dirty="0" err="1">
                <a:solidFill>
                  <a:srgbClr val="000000"/>
                </a:solidFill>
              </a:rPr>
              <a:t>change</a:t>
            </a:r>
            <a:r>
              <a:rPr lang="de-AT" altLang="de-DE" dirty="0">
                <a:solidFill>
                  <a:srgbClr val="000000"/>
                </a:solidFill>
              </a:rPr>
              <a:t> </a:t>
            </a:r>
            <a:r>
              <a:rPr lang="de-AT" altLang="de-DE" dirty="0" err="1">
                <a:solidFill>
                  <a:srgbClr val="000000"/>
                </a:solidFill>
              </a:rPr>
              <a:t>their</a:t>
            </a:r>
            <a:r>
              <a:rPr lang="de-AT" altLang="de-DE" dirty="0">
                <a:solidFill>
                  <a:srgbClr val="000000"/>
                </a:solidFill>
              </a:rPr>
              <a:t> </a:t>
            </a:r>
            <a:r>
              <a:rPr lang="de-AT" altLang="de-DE" dirty="0" err="1">
                <a:solidFill>
                  <a:srgbClr val="000000"/>
                </a:solidFill>
              </a:rPr>
              <a:t>existing</a:t>
            </a:r>
            <a:r>
              <a:rPr lang="de-AT" altLang="de-DE" dirty="0">
                <a:solidFill>
                  <a:srgbClr val="000000"/>
                </a:solidFill>
              </a:rPr>
              <a:t> </a:t>
            </a:r>
            <a:r>
              <a:rPr lang="de-AT" altLang="de-DE" dirty="0" err="1">
                <a:solidFill>
                  <a:srgbClr val="000000"/>
                </a:solidFill>
              </a:rPr>
              <a:t>provider</a:t>
            </a:r>
            <a:r>
              <a:rPr lang="de-AT" altLang="de-DE" dirty="0">
                <a:solidFill>
                  <a:srgbClr val="000000"/>
                </a:solidFill>
              </a:rPr>
              <a:t> </a:t>
            </a:r>
            <a:r>
              <a:rPr lang="de-AT" altLang="de-DE" dirty="0" err="1" smtClean="0">
                <a:solidFill>
                  <a:srgbClr val="000000"/>
                </a:solidFill>
              </a:rPr>
              <a:t>be</a:t>
            </a:r>
            <a:r>
              <a:rPr lang="de-AT" altLang="de-DE" dirty="0" smtClean="0">
                <a:solidFill>
                  <a:srgbClr val="000000"/>
                </a:solidFill>
              </a:rPr>
              <a:t> </a:t>
            </a:r>
            <a:r>
              <a:rPr lang="de-AT" altLang="de-DE" dirty="0" err="1">
                <a:solidFill>
                  <a:srgbClr val="000000"/>
                </a:solidFill>
              </a:rPr>
              <a:t>it</a:t>
            </a:r>
            <a:r>
              <a:rPr lang="de-AT" altLang="de-DE" dirty="0">
                <a:solidFill>
                  <a:srgbClr val="000000"/>
                </a:solidFill>
              </a:rPr>
              <a:t> on </a:t>
            </a:r>
            <a:r>
              <a:rPr lang="de-AT" altLang="de-DE" dirty="0" err="1">
                <a:solidFill>
                  <a:srgbClr val="000000"/>
                </a:solidFill>
              </a:rPr>
              <a:t>the</a:t>
            </a:r>
            <a:r>
              <a:rPr lang="de-AT" altLang="de-DE" dirty="0">
                <a:solidFill>
                  <a:srgbClr val="000000"/>
                </a:solidFill>
              </a:rPr>
              <a:t> </a:t>
            </a:r>
            <a:r>
              <a:rPr lang="de-AT" altLang="de-DE" dirty="0" err="1">
                <a:solidFill>
                  <a:srgbClr val="000000"/>
                </a:solidFill>
              </a:rPr>
              <a:t>the</a:t>
            </a:r>
            <a:r>
              <a:rPr lang="de-AT" altLang="de-DE" dirty="0">
                <a:solidFill>
                  <a:srgbClr val="000000"/>
                </a:solidFill>
              </a:rPr>
              <a:t> </a:t>
            </a:r>
            <a:r>
              <a:rPr lang="de-AT" altLang="de-DE" dirty="0" err="1">
                <a:solidFill>
                  <a:srgbClr val="000000"/>
                </a:solidFill>
              </a:rPr>
              <a:t>moving</a:t>
            </a:r>
            <a:r>
              <a:rPr lang="de-AT" altLang="de-DE" dirty="0">
                <a:solidFill>
                  <a:srgbClr val="000000"/>
                </a:solidFill>
              </a:rPr>
              <a:t> </a:t>
            </a:r>
            <a:r>
              <a:rPr lang="de-AT" altLang="de-DE" dirty="0" err="1">
                <a:solidFill>
                  <a:srgbClr val="000000"/>
                </a:solidFill>
              </a:rPr>
              <a:t>or</a:t>
            </a:r>
            <a:r>
              <a:rPr lang="de-AT" altLang="de-DE" dirty="0">
                <a:solidFill>
                  <a:srgbClr val="000000"/>
                </a:solidFill>
              </a:rPr>
              <a:t> </a:t>
            </a:r>
            <a:r>
              <a:rPr lang="de-AT" altLang="de-DE" dirty="0" err="1">
                <a:solidFill>
                  <a:srgbClr val="000000"/>
                </a:solidFill>
              </a:rPr>
              <a:t>the</a:t>
            </a:r>
            <a:r>
              <a:rPr lang="de-AT" altLang="de-DE" dirty="0">
                <a:solidFill>
                  <a:srgbClr val="000000"/>
                </a:solidFill>
              </a:rPr>
              <a:t> </a:t>
            </a:r>
            <a:r>
              <a:rPr lang="de-AT" altLang="de-DE" dirty="0" err="1">
                <a:solidFill>
                  <a:srgbClr val="000000"/>
                </a:solidFill>
              </a:rPr>
              <a:t>relocation</a:t>
            </a:r>
            <a:r>
              <a:rPr lang="de-AT" altLang="de-DE" dirty="0">
                <a:solidFill>
                  <a:srgbClr val="000000"/>
                </a:solidFill>
              </a:rPr>
              <a:t> </a:t>
            </a:r>
            <a:r>
              <a:rPr lang="de-AT" altLang="de-DE" dirty="0" err="1" smtClean="0">
                <a:solidFill>
                  <a:srgbClr val="000000"/>
                </a:solidFill>
              </a:rPr>
              <a:t>side</a:t>
            </a:r>
            <a:endParaRPr lang="de-AT" altLang="de-DE" dirty="0" smtClean="0">
              <a:solidFill>
                <a:srgbClr val="000000"/>
              </a:solidFill>
            </a:endParaRPr>
          </a:p>
          <a:p>
            <a:pPr eaLnBrk="0" fontAlgn="base" hangingPunct="0">
              <a:spcBef>
                <a:spcPct val="0"/>
              </a:spcBef>
              <a:spcAft>
                <a:spcPct val="0"/>
              </a:spcAft>
            </a:pPr>
            <a:r>
              <a:rPr lang="de-AT" altLang="de-DE" dirty="0" smtClean="0">
                <a:solidFill>
                  <a:srgbClr val="000000"/>
                </a:solidFill>
              </a:rPr>
              <a:t>.. </a:t>
            </a:r>
            <a:r>
              <a:rPr lang="de-DE" dirty="0" smtClean="0"/>
              <a:t>Making a </a:t>
            </a:r>
            <a:r>
              <a:rPr lang="de-DE" dirty="0" err="1" smtClean="0"/>
              <a:t>major</a:t>
            </a:r>
            <a:r>
              <a:rPr lang="de-DE" dirty="0" smtClean="0"/>
              <a:t> </a:t>
            </a:r>
            <a:r>
              <a:rPr lang="de-DE" dirty="0" err="1" smtClean="0"/>
              <a:t>mistake</a:t>
            </a:r>
            <a:r>
              <a:rPr lang="de-DE" dirty="0" smtClean="0"/>
              <a:t> </a:t>
            </a:r>
            <a:r>
              <a:rPr lang="de-DE" dirty="0" err="1" smtClean="0"/>
              <a:t>could</a:t>
            </a:r>
            <a:r>
              <a:rPr lang="de-DE" dirty="0" smtClean="0"/>
              <a:t> </a:t>
            </a:r>
            <a:r>
              <a:rPr lang="de-DE" dirty="0" err="1" smtClean="0"/>
              <a:t>cut</a:t>
            </a:r>
            <a:r>
              <a:rPr lang="de-DE" dirty="0" smtClean="0"/>
              <a:t> </a:t>
            </a:r>
            <a:r>
              <a:rPr lang="de-DE" dirty="0" err="1" smtClean="0"/>
              <a:t>you</a:t>
            </a:r>
            <a:r>
              <a:rPr lang="de-DE" dirty="0" smtClean="0"/>
              <a:t> off </a:t>
            </a:r>
            <a:r>
              <a:rPr lang="de-DE" dirty="0" err="1" smtClean="0"/>
              <a:t>from</a:t>
            </a:r>
            <a:r>
              <a:rPr lang="de-DE" dirty="0" smtClean="0"/>
              <a:t> </a:t>
            </a:r>
            <a:r>
              <a:rPr lang="de-DE" dirty="0" err="1" smtClean="0"/>
              <a:t>both</a:t>
            </a:r>
            <a:r>
              <a:rPr lang="de-DE" dirty="0" smtClean="0"/>
              <a:t> </a:t>
            </a:r>
            <a:r>
              <a:rPr lang="de-DE" dirty="0" err="1" smtClean="0"/>
              <a:t>lanes</a:t>
            </a:r>
            <a:r>
              <a:rPr lang="de-DE" dirty="0" smtClean="0"/>
              <a:t>.</a:t>
            </a:r>
            <a:r>
              <a:rPr lang="de-DE" dirty="0"/>
              <a:t> </a:t>
            </a:r>
          </a:p>
          <a:p>
            <a:pPr eaLnBrk="0" fontAlgn="base" hangingPunct="0">
              <a:spcBef>
                <a:spcPct val="0"/>
              </a:spcBef>
              <a:spcAft>
                <a:spcPct val="0"/>
              </a:spcAft>
            </a:pPr>
            <a:endParaRPr lang="de-AT" altLang="de-DE" sz="1400" dirty="0">
              <a:solidFill>
                <a:srgbClr val="000000"/>
              </a:solidFill>
            </a:endParaRPr>
          </a:p>
          <a:p>
            <a:pPr eaLnBrk="0" fontAlgn="base" hangingPunct="0">
              <a:spcBef>
                <a:spcPct val="0"/>
              </a:spcBef>
              <a:spcAft>
                <a:spcPct val="0"/>
              </a:spcAft>
            </a:pPr>
            <a:endParaRPr lang="de-AT" altLang="de-DE" sz="1400" dirty="0">
              <a:solidFill>
                <a:srgbClr val="000000"/>
              </a:solidFill>
            </a:endParaRPr>
          </a:p>
        </p:txBody>
      </p:sp>
    </p:spTree>
    <p:extLst>
      <p:ext uri="{BB962C8B-B14F-4D97-AF65-F5344CB8AC3E}">
        <p14:creationId xmlns:p14="http://schemas.microsoft.com/office/powerpoint/2010/main" val="329378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0"/>
          <p:cNvSpPr txBox="1">
            <a:spLocks noChangeArrowheads="1"/>
          </p:cNvSpPr>
          <p:nvPr/>
        </p:nvSpPr>
        <p:spPr bwMode="auto">
          <a:xfrm>
            <a:off x="1524000" y="1857375"/>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fr-FR" sz="1800" b="1" dirty="0">
                <a:solidFill>
                  <a:prstClr val="black"/>
                </a:solidFill>
                <a:latin typeface="Arial" panose="020B0604020202020204" pitchFamily="34" charset="0"/>
              </a:rPr>
              <a:t>DSP TRAINING</a:t>
            </a:r>
            <a:endParaRPr lang="de-DE" altLang="fr-FR" sz="1800" b="1" dirty="0">
              <a:solidFill>
                <a:prstClr val="black"/>
              </a:solidFill>
              <a:latin typeface="Arial" panose="020B0604020202020204" pitchFamily="34" charset="0"/>
            </a:endParaRPr>
          </a:p>
          <a:p>
            <a:pPr algn="ctr">
              <a:spcBef>
                <a:spcPct val="0"/>
              </a:spcBef>
              <a:buFontTx/>
              <a:buNone/>
            </a:pPr>
            <a:r>
              <a:rPr lang="en-US" altLang="fr-FR" sz="1800" dirty="0">
                <a:solidFill>
                  <a:prstClr val="black"/>
                </a:solidFill>
                <a:latin typeface="Arial" panose="020B0604020202020204" pitchFamily="34" charset="0"/>
              </a:rPr>
              <a:t>E-learning format</a:t>
            </a:r>
          </a:p>
          <a:p>
            <a:pPr algn="ctr">
              <a:spcBef>
                <a:spcPct val="0"/>
              </a:spcBef>
              <a:buFontTx/>
              <a:buNone/>
            </a:pPr>
            <a:endParaRPr lang="en-US" altLang="fr-FR" sz="1800" b="1" dirty="0">
              <a:solidFill>
                <a:prstClr val="black"/>
              </a:solidFill>
              <a:latin typeface="Arial" panose="020B0604020202020204" pitchFamily="34" charset="0"/>
            </a:endParaRPr>
          </a:p>
          <a:p>
            <a:pPr algn="ctr">
              <a:spcBef>
                <a:spcPct val="0"/>
              </a:spcBef>
              <a:buFontTx/>
              <a:buNone/>
            </a:pPr>
            <a:r>
              <a:rPr lang="en-US" altLang="fr-FR" sz="1800" b="1" dirty="0">
                <a:solidFill>
                  <a:srgbClr val="FF0000"/>
                </a:solidFill>
                <a:latin typeface="Arial" panose="020B0604020202020204" pitchFamily="34" charset="0"/>
              </a:rPr>
              <a:t>Section 1: Introduction &amp; Review</a:t>
            </a:r>
          </a:p>
          <a:p>
            <a:pPr algn="ctr">
              <a:spcBef>
                <a:spcPct val="0"/>
              </a:spcBef>
              <a:buFontTx/>
              <a:buNone/>
            </a:pPr>
            <a:endParaRPr lang="en-US" altLang="fr-FR" sz="1800" b="1" dirty="0">
              <a:solidFill>
                <a:srgbClr val="FF0000"/>
              </a:solidFill>
              <a:latin typeface="Arial" panose="020B0604020202020204" pitchFamily="34" charset="0"/>
            </a:endParaRPr>
          </a:p>
          <a:p>
            <a:pPr algn="ctr">
              <a:spcBef>
                <a:spcPct val="0"/>
              </a:spcBef>
              <a:buFontTx/>
              <a:buNone/>
            </a:pPr>
            <a:endParaRPr lang="en-US" altLang="fr-FR" sz="1800" b="1" dirty="0">
              <a:solidFill>
                <a:srgbClr val="FF0000"/>
              </a:solidFill>
              <a:latin typeface="Arial" panose="020B0604020202020204" pitchFamily="34" charset="0"/>
            </a:endParaRPr>
          </a:p>
          <a:p>
            <a:pPr algn="ctr">
              <a:spcBef>
                <a:spcPct val="0"/>
              </a:spcBef>
              <a:buFontTx/>
              <a:buNone/>
            </a:pPr>
            <a:r>
              <a:rPr lang="en-US" altLang="fr-FR" sz="1800" dirty="0">
                <a:solidFill>
                  <a:srgbClr val="FF0000"/>
                </a:solidFill>
                <a:latin typeface="Arial" panose="020B0604020202020204" pitchFamily="34" charset="0"/>
              </a:rPr>
              <a:t> </a:t>
            </a:r>
            <a:endParaRPr lang="nl-BE" altLang="fr-FR" sz="1800" dirty="0">
              <a:solidFill>
                <a:srgbClr val="FF0000"/>
              </a:solidFill>
              <a:latin typeface="Arial" panose="020B0604020202020204" pitchFamily="34" charset="0"/>
            </a:endParaRPr>
          </a:p>
        </p:txBody>
      </p:sp>
      <p:sp>
        <p:nvSpPr>
          <p:cNvPr id="3" name="Date Placeholder 2"/>
          <p:cNvSpPr>
            <a:spLocks noGrp="1"/>
          </p:cNvSpPr>
          <p:nvPr>
            <p:ph type="dt" sz="quarter" idx="10"/>
          </p:nvPr>
        </p:nvSpPr>
        <p:spPr/>
        <p:txBody>
          <a:bodyPr/>
          <a:lstStyle/>
          <a:p>
            <a:pPr>
              <a:defRPr/>
            </a:pPr>
            <a:fld id="{ED3D6DA2-AD41-4601-BCA5-50DB4F42E27D}" type="datetime1">
              <a:rPr lang="nl-BE">
                <a:solidFill>
                  <a:prstClr val="black">
                    <a:tint val="75000"/>
                  </a:prstClr>
                </a:solidFill>
              </a:rPr>
              <a:pPr>
                <a:defRPr/>
              </a:pPr>
              <a:t>18/03/2017</a:t>
            </a:fld>
            <a:endParaRPr lang="nl-BE">
              <a:solidFill>
                <a:prstClr val="black">
                  <a:tint val="75000"/>
                </a:prstClr>
              </a:solidFill>
            </a:endParaRP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8FCFA4-0BF4-4C29-9B96-D439A194247E}" type="slidenum">
              <a:rPr lang="nl-BE" altLang="nl-BE" sz="1200">
                <a:solidFill>
                  <a:srgbClr val="898989"/>
                </a:solidFill>
              </a:rPr>
              <a:pPr>
                <a:spcBef>
                  <a:spcPct val="0"/>
                </a:spcBef>
                <a:buFontTx/>
                <a:buNone/>
              </a:pPr>
              <a:t>3</a:t>
            </a:fld>
            <a:endParaRPr lang="nl-BE" altLang="nl-BE" sz="1200">
              <a:solidFill>
                <a:srgbClr val="898989"/>
              </a:solidFill>
            </a:endParaRPr>
          </a:p>
        </p:txBody>
      </p:sp>
    </p:spTree>
    <p:extLst>
      <p:ext uri="{BB962C8B-B14F-4D97-AF65-F5344CB8AC3E}">
        <p14:creationId xmlns:p14="http://schemas.microsoft.com/office/powerpoint/2010/main" val="1415461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05426" y="4714875"/>
            <a:ext cx="5275263" cy="1816100"/>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You have done a great job when you helped a transferee to settle in your home town or you have been recommended by another transferee. A private customer is happy to pay for your services and wants your help and support.</a:t>
            </a: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Tx/>
              <a:buNone/>
              <a:defRPr/>
            </a:pPr>
            <a:endParaRPr lang="nl-BE" altLang="fr-FR" sz="1400" b="1" dirty="0">
              <a:solidFill>
                <a:prstClr val="black"/>
              </a:solidFill>
            </a:endParaRPr>
          </a:p>
        </p:txBody>
      </p:sp>
      <p:sp>
        <p:nvSpPr>
          <p:cNvPr id="6" name="TextBox 5"/>
          <p:cNvSpPr txBox="1"/>
          <p:nvPr/>
        </p:nvSpPr>
        <p:spPr>
          <a:xfrm>
            <a:off x="1704975" y="4730750"/>
            <a:ext cx="3348038" cy="7381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Question mark is transfering into a private customer</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821"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34822"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E343AA48-C7F0-4D6D-BE56-4E6572F1832E}" type="slidenum">
              <a:rPr lang="nl-BE" altLang="nl-BE" sz="1200">
                <a:solidFill>
                  <a:srgbClr val="898989"/>
                </a:solidFill>
              </a:rPr>
              <a:pPr algn="r" fontAlgn="base">
                <a:spcBef>
                  <a:spcPct val="0"/>
                </a:spcBef>
                <a:spcAft>
                  <a:spcPct val="0"/>
                </a:spcAft>
                <a:buFontTx/>
                <a:buNone/>
              </a:pPr>
              <a:t>30</a:t>
            </a:fld>
            <a:endParaRPr lang="nl-BE" altLang="nl-BE" sz="1200">
              <a:solidFill>
                <a:srgbClr val="898989"/>
              </a:solidFill>
            </a:endParaRPr>
          </a:p>
        </p:txBody>
      </p:sp>
      <p:sp>
        <p:nvSpPr>
          <p:cNvPr id="34823"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sp>
        <p:nvSpPr>
          <p:cNvPr id="34824" name="TextBox 3"/>
          <p:cNvSpPr txBox="1">
            <a:spLocks noChangeArrowheads="1"/>
          </p:cNvSpPr>
          <p:nvPr/>
        </p:nvSpPr>
        <p:spPr bwMode="auto">
          <a:xfrm>
            <a:off x="1736725" y="219076"/>
            <a:ext cx="77290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dirty="0">
                <a:solidFill>
                  <a:srgbClr val="000000"/>
                </a:solidFill>
                <a:latin typeface="Arial" panose="020B0604020202020204" pitchFamily="34" charset="0"/>
              </a:rPr>
              <a:t>Customer #4. The Transferring Family / private customer</a:t>
            </a:r>
            <a:endParaRPr lang="de-DE"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34825"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34826"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1576389"/>
            <a:ext cx="30845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Grafik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1176" y="1871663"/>
            <a:ext cx="912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feld 16"/>
          <p:cNvSpPr txBox="1">
            <a:spLocks noChangeArrowheads="1"/>
          </p:cNvSpPr>
          <p:nvPr/>
        </p:nvSpPr>
        <p:spPr bwMode="auto">
          <a:xfrm>
            <a:off x="5537201" y="2894014"/>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a:solidFill>
                  <a:srgbClr val="000000"/>
                </a:solidFill>
                <a:latin typeface="Arial" panose="020B0604020202020204" pitchFamily="34" charset="0"/>
              </a:rPr>
              <a:t>Private</a:t>
            </a:r>
            <a:endParaRPr lang="de-DE" altLang="de-DE" sz="1800">
              <a:solidFill>
                <a:srgbClr val="000000"/>
              </a:solidFill>
              <a:latin typeface="Arial" panose="020B0604020202020204" pitchFamily="34" charset="0"/>
            </a:endParaRPr>
          </a:p>
        </p:txBody>
      </p:sp>
    </p:spTree>
    <p:extLst>
      <p:ext uri="{BB962C8B-B14F-4D97-AF65-F5344CB8AC3E}">
        <p14:creationId xmlns:p14="http://schemas.microsoft.com/office/powerpoint/2010/main" val="2379408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34792" y="5101241"/>
            <a:ext cx="5275263" cy="1600438"/>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nl-BE" altLang="fr-FR" sz="1400" b="1" dirty="0">
                <a:solidFill>
                  <a:prstClr val="black"/>
                </a:solidFill>
              </a:rPr>
              <a:t>Make sure that you explain in details what is included in your service and what is not included so that both parties are clear on what to expect and what needs to be delivered. If you make your private customer happy it is great for your reputation and if they change employer, they will remember you. This can be a door opener for a future corporate account! </a:t>
            </a:r>
          </a:p>
        </p:txBody>
      </p:sp>
      <p:sp>
        <p:nvSpPr>
          <p:cNvPr id="6" name="TextBox 5"/>
          <p:cNvSpPr txBox="1"/>
          <p:nvPr/>
        </p:nvSpPr>
        <p:spPr>
          <a:xfrm>
            <a:off x="1704975" y="4730751"/>
            <a:ext cx="3348038" cy="307975"/>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869"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36870"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A0C3EDA6-50D6-4225-A402-302FAB5B1B61}" type="slidenum">
              <a:rPr lang="nl-BE" altLang="nl-BE" sz="1200">
                <a:solidFill>
                  <a:srgbClr val="898989"/>
                </a:solidFill>
              </a:rPr>
              <a:pPr algn="r" fontAlgn="base">
                <a:spcBef>
                  <a:spcPct val="0"/>
                </a:spcBef>
                <a:spcAft>
                  <a:spcPct val="0"/>
                </a:spcAft>
                <a:buFontTx/>
                <a:buNone/>
              </a:pPr>
              <a:t>31</a:t>
            </a:fld>
            <a:endParaRPr lang="nl-BE" altLang="nl-BE" sz="1200">
              <a:solidFill>
                <a:srgbClr val="898989"/>
              </a:solidFill>
            </a:endParaRPr>
          </a:p>
        </p:txBody>
      </p:sp>
      <p:sp>
        <p:nvSpPr>
          <p:cNvPr id="36871"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srgbClr val="000000"/>
                </a:solidFill>
                <a:latin typeface="Arial" panose="020B0604020202020204" pitchFamily="34" charset="0"/>
              </a:rPr>
              <a:t>    </a:t>
            </a:r>
            <a:endParaRPr lang="en-US" altLang="fr-FR" sz="1800">
              <a:solidFill>
                <a:srgbClr val="000000"/>
              </a:solidFill>
              <a:latin typeface="Arial" panose="020B0604020202020204" pitchFamily="34" charset="0"/>
            </a:endParaRPr>
          </a:p>
        </p:txBody>
      </p:sp>
      <p:sp>
        <p:nvSpPr>
          <p:cNvPr id="36872" name="TextBox 3"/>
          <p:cNvSpPr txBox="1">
            <a:spLocks noChangeArrowheads="1"/>
          </p:cNvSpPr>
          <p:nvPr/>
        </p:nvSpPr>
        <p:spPr bwMode="auto">
          <a:xfrm>
            <a:off x="1736725" y="219076"/>
            <a:ext cx="8809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US" altLang="fr-FR" sz="1800" dirty="0">
                <a:solidFill>
                  <a:srgbClr val="000000"/>
                </a:solidFill>
                <a:latin typeface="Arial" panose="020B0604020202020204" pitchFamily="34" charset="0"/>
              </a:rPr>
              <a:t>Customer #4. The Transferring Family / private customer</a:t>
            </a: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36873"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pic>
        <p:nvPicPr>
          <p:cNvPr id="36874"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1576389"/>
            <a:ext cx="30845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Grafik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1176" y="1871663"/>
            <a:ext cx="912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Textfeld 16"/>
          <p:cNvSpPr txBox="1">
            <a:spLocks noChangeArrowheads="1"/>
          </p:cNvSpPr>
          <p:nvPr/>
        </p:nvSpPr>
        <p:spPr bwMode="auto">
          <a:xfrm>
            <a:off x="5537201" y="2894014"/>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de-AT" altLang="de-DE" sz="1800">
                <a:solidFill>
                  <a:srgbClr val="000000"/>
                </a:solidFill>
                <a:latin typeface="Arial" panose="020B0604020202020204" pitchFamily="34" charset="0"/>
              </a:rPr>
              <a:t>Private</a:t>
            </a:r>
            <a:endParaRPr lang="de-DE" altLang="de-DE" sz="1800">
              <a:solidFill>
                <a:srgbClr val="000000"/>
              </a:solidFill>
              <a:latin typeface="Arial" panose="020B0604020202020204" pitchFamily="34" charset="0"/>
            </a:endParaRPr>
          </a:p>
        </p:txBody>
      </p:sp>
    </p:spTree>
    <p:extLst>
      <p:ext uri="{BB962C8B-B14F-4D97-AF65-F5344CB8AC3E}">
        <p14:creationId xmlns:p14="http://schemas.microsoft.com/office/powerpoint/2010/main" val="567637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794433" y="4179910"/>
            <a:ext cx="5275262" cy="2591479"/>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fontAlgn="base">
              <a:spcAft>
                <a:spcPct val="0"/>
              </a:spcAft>
              <a:buFont typeface="Arial" panose="020B0604020202020204" pitchFamily="34" charset="0"/>
              <a:buNone/>
              <a:defRPr/>
            </a:pPr>
            <a:r>
              <a:rPr lang="de-AT" sz="1400" dirty="0" err="1">
                <a:solidFill>
                  <a:prstClr val="black"/>
                </a:solidFill>
              </a:rPr>
              <a:t>Servicing</a:t>
            </a:r>
            <a:r>
              <a:rPr lang="de-AT" sz="1400" dirty="0">
                <a:solidFill>
                  <a:prstClr val="black"/>
                </a:solidFill>
              </a:rPr>
              <a:t> a private customer </a:t>
            </a:r>
            <a:r>
              <a:rPr lang="de-AT" sz="1400" dirty="0" err="1">
                <a:solidFill>
                  <a:prstClr val="black"/>
                </a:solidFill>
              </a:rPr>
              <a:t>is</a:t>
            </a:r>
            <a:r>
              <a:rPr lang="de-AT" sz="1400" dirty="0">
                <a:solidFill>
                  <a:prstClr val="black"/>
                </a:solidFill>
              </a:rPr>
              <a:t> </a:t>
            </a:r>
            <a:r>
              <a:rPr lang="de-AT" sz="1400" dirty="0" err="1">
                <a:solidFill>
                  <a:prstClr val="black"/>
                </a:solidFill>
              </a:rPr>
              <a:t>great</a:t>
            </a:r>
            <a:r>
              <a:rPr lang="de-AT" sz="1400" dirty="0">
                <a:solidFill>
                  <a:prstClr val="black"/>
                </a:solidFill>
              </a:rPr>
              <a:t> but do not </a:t>
            </a:r>
            <a:r>
              <a:rPr lang="de-AT" sz="1400" dirty="0" err="1">
                <a:solidFill>
                  <a:prstClr val="black"/>
                </a:solidFill>
              </a:rPr>
              <a:t>forget</a:t>
            </a:r>
            <a:r>
              <a:rPr lang="de-AT" sz="1400" dirty="0">
                <a:solidFill>
                  <a:prstClr val="black"/>
                </a:solidFill>
              </a:rPr>
              <a:t> </a:t>
            </a:r>
            <a:r>
              <a:rPr lang="de-AT" sz="1400" dirty="0" err="1">
                <a:solidFill>
                  <a:prstClr val="black"/>
                </a:solidFill>
              </a:rPr>
              <a:t>to</a:t>
            </a:r>
            <a:r>
              <a:rPr lang="de-AT" sz="1400" dirty="0">
                <a:solidFill>
                  <a:prstClr val="black"/>
                </a:solidFill>
              </a:rPr>
              <a:t> </a:t>
            </a:r>
            <a:r>
              <a:rPr lang="de-AT" sz="1400" dirty="0" err="1">
                <a:solidFill>
                  <a:prstClr val="black"/>
                </a:solidFill>
              </a:rPr>
              <a:t>make</a:t>
            </a:r>
            <a:r>
              <a:rPr lang="de-AT" sz="1400" dirty="0">
                <a:solidFill>
                  <a:prstClr val="black"/>
                </a:solidFill>
              </a:rPr>
              <a:t> </a:t>
            </a:r>
            <a:r>
              <a:rPr lang="de-AT" sz="1400" dirty="0" err="1">
                <a:solidFill>
                  <a:prstClr val="black"/>
                </a:solidFill>
              </a:rPr>
              <a:t>very</a:t>
            </a:r>
            <a:r>
              <a:rPr lang="de-AT" sz="1400" dirty="0">
                <a:solidFill>
                  <a:prstClr val="black"/>
                </a:solidFill>
              </a:rPr>
              <a:t> </a:t>
            </a:r>
            <a:r>
              <a:rPr lang="de-AT" sz="1400" dirty="0" err="1">
                <a:solidFill>
                  <a:prstClr val="black"/>
                </a:solidFill>
              </a:rPr>
              <a:t>clear</a:t>
            </a:r>
            <a:r>
              <a:rPr lang="de-AT" sz="1400" dirty="0">
                <a:solidFill>
                  <a:prstClr val="black"/>
                </a:solidFill>
              </a:rPr>
              <a:t> </a:t>
            </a:r>
            <a:r>
              <a:rPr lang="de-AT" sz="1400" dirty="0" err="1">
                <a:solidFill>
                  <a:prstClr val="black"/>
                </a:solidFill>
              </a:rPr>
              <a:t>what</a:t>
            </a:r>
            <a:r>
              <a:rPr lang="de-AT" sz="1400" dirty="0">
                <a:solidFill>
                  <a:prstClr val="black"/>
                </a:solidFill>
              </a:rPr>
              <a:t> </a:t>
            </a:r>
            <a:r>
              <a:rPr lang="de-AT" sz="1400" dirty="0" err="1">
                <a:solidFill>
                  <a:prstClr val="black"/>
                </a:solidFill>
              </a:rPr>
              <a:t>to</a:t>
            </a:r>
            <a:r>
              <a:rPr lang="de-AT" sz="1400" dirty="0">
                <a:solidFill>
                  <a:prstClr val="black"/>
                </a:solidFill>
              </a:rPr>
              <a:t> </a:t>
            </a:r>
            <a:r>
              <a:rPr lang="de-AT" sz="1400" dirty="0" err="1">
                <a:solidFill>
                  <a:prstClr val="black"/>
                </a:solidFill>
              </a:rPr>
              <a:t>expect</a:t>
            </a:r>
            <a:r>
              <a:rPr lang="de-AT" sz="1400" dirty="0">
                <a:solidFill>
                  <a:prstClr val="black"/>
                </a:solidFill>
              </a:rPr>
              <a:t> </a:t>
            </a:r>
            <a:r>
              <a:rPr lang="de-AT" sz="1400" dirty="0" err="1">
                <a:solidFill>
                  <a:prstClr val="black"/>
                </a:solidFill>
              </a:rPr>
              <a:t>when</a:t>
            </a:r>
            <a:r>
              <a:rPr lang="de-AT" sz="1400" dirty="0">
                <a:solidFill>
                  <a:prstClr val="black"/>
                </a:solidFill>
              </a:rPr>
              <a:t> </a:t>
            </a:r>
            <a:r>
              <a:rPr lang="de-AT" sz="1400" dirty="0" err="1">
                <a:solidFill>
                  <a:prstClr val="black"/>
                </a:solidFill>
              </a:rPr>
              <a:t>you</a:t>
            </a:r>
            <a:r>
              <a:rPr lang="de-AT" sz="1400" dirty="0">
                <a:solidFill>
                  <a:prstClr val="black"/>
                </a:solidFill>
              </a:rPr>
              <a:t> </a:t>
            </a:r>
            <a:r>
              <a:rPr lang="de-AT" sz="1400" dirty="0" err="1">
                <a:solidFill>
                  <a:prstClr val="black"/>
                </a:solidFill>
              </a:rPr>
              <a:t>render</a:t>
            </a:r>
            <a:r>
              <a:rPr lang="de-AT" sz="1400" dirty="0">
                <a:solidFill>
                  <a:prstClr val="black"/>
                </a:solidFill>
              </a:rPr>
              <a:t> a </a:t>
            </a:r>
            <a:r>
              <a:rPr lang="de-AT" sz="1400" dirty="0" err="1">
                <a:solidFill>
                  <a:prstClr val="black"/>
                </a:solidFill>
              </a:rPr>
              <a:t>service</a:t>
            </a:r>
            <a:r>
              <a:rPr lang="de-AT" sz="1400" dirty="0">
                <a:solidFill>
                  <a:prstClr val="black"/>
                </a:solidFill>
              </a:rPr>
              <a:t>. Also, </a:t>
            </a:r>
            <a:r>
              <a:rPr lang="de-AT" sz="1400" dirty="0" err="1">
                <a:solidFill>
                  <a:prstClr val="black"/>
                </a:solidFill>
              </a:rPr>
              <a:t>it</a:t>
            </a:r>
            <a:r>
              <a:rPr lang="de-AT" sz="1400" dirty="0">
                <a:solidFill>
                  <a:prstClr val="black"/>
                </a:solidFill>
              </a:rPr>
              <a:t> </a:t>
            </a:r>
            <a:r>
              <a:rPr lang="de-AT" sz="1400" dirty="0" err="1">
                <a:solidFill>
                  <a:prstClr val="black"/>
                </a:solidFill>
              </a:rPr>
              <a:t>is</a:t>
            </a:r>
            <a:r>
              <a:rPr lang="de-AT" sz="1400" dirty="0">
                <a:solidFill>
                  <a:prstClr val="black"/>
                </a:solidFill>
              </a:rPr>
              <a:t> </a:t>
            </a:r>
            <a:r>
              <a:rPr lang="de-AT" sz="1400" dirty="0" err="1">
                <a:solidFill>
                  <a:prstClr val="black"/>
                </a:solidFill>
              </a:rPr>
              <a:t>key</a:t>
            </a:r>
            <a:r>
              <a:rPr lang="de-AT" sz="1400" dirty="0">
                <a:solidFill>
                  <a:prstClr val="black"/>
                </a:solidFill>
              </a:rPr>
              <a:t> </a:t>
            </a:r>
            <a:r>
              <a:rPr lang="de-AT" sz="1400" dirty="0" err="1">
                <a:solidFill>
                  <a:prstClr val="black"/>
                </a:solidFill>
              </a:rPr>
              <a:t>that</a:t>
            </a:r>
            <a:r>
              <a:rPr lang="de-AT" sz="1400" dirty="0">
                <a:solidFill>
                  <a:prstClr val="black"/>
                </a:solidFill>
              </a:rPr>
              <a:t> </a:t>
            </a:r>
            <a:r>
              <a:rPr lang="de-AT" sz="1400" dirty="0" err="1">
                <a:solidFill>
                  <a:prstClr val="black"/>
                </a:solidFill>
              </a:rPr>
              <a:t>you</a:t>
            </a:r>
            <a:r>
              <a:rPr lang="de-AT" sz="1400" dirty="0">
                <a:solidFill>
                  <a:prstClr val="black"/>
                </a:solidFill>
              </a:rPr>
              <a:t> </a:t>
            </a:r>
            <a:r>
              <a:rPr lang="de-AT" sz="1400" dirty="0" err="1">
                <a:solidFill>
                  <a:prstClr val="black"/>
                </a:solidFill>
              </a:rPr>
              <a:t>explain</a:t>
            </a:r>
            <a:r>
              <a:rPr lang="de-AT" sz="1400" dirty="0">
                <a:solidFill>
                  <a:prstClr val="black"/>
                </a:solidFill>
              </a:rPr>
              <a:t> </a:t>
            </a:r>
            <a:r>
              <a:rPr lang="de-AT" sz="1400" dirty="0" err="1">
                <a:solidFill>
                  <a:prstClr val="black"/>
                </a:solidFill>
              </a:rPr>
              <a:t>what</a:t>
            </a:r>
            <a:r>
              <a:rPr lang="de-AT" sz="1400" dirty="0">
                <a:solidFill>
                  <a:prstClr val="black"/>
                </a:solidFill>
              </a:rPr>
              <a:t> </a:t>
            </a:r>
            <a:r>
              <a:rPr lang="de-AT" sz="1400" dirty="0" err="1">
                <a:solidFill>
                  <a:prstClr val="black"/>
                </a:solidFill>
              </a:rPr>
              <a:t>is</a:t>
            </a:r>
            <a:r>
              <a:rPr lang="de-AT" sz="1400" dirty="0">
                <a:solidFill>
                  <a:prstClr val="black"/>
                </a:solidFill>
              </a:rPr>
              <a:t> NOT </a:t>
            </a:r>
            <a:r>
              <a:rPr lang="de-AT" sz="1400" dirty="0" err="1">
                <a:solidFill>
                  <a:prstClr val="black"/>
                </a:solidFill>
              </a:rPr>
              <a:t>included</a:t>
            </a:r>
            <a:r>
              <a:rPr lang="de-AT" sz="1400" dirty="0">
                <a:solidFill>
                  <a:prstClr val="black"/>
                </a:solidFill>
              </a:rPr>
              <a:t> in </a:t>
            </a:r>
            <a:r>
              <a:rPr lang="de-AT" sz="1400" dirty="0" err="1">
                <a:solidFill>
                  <a:prstClr val="black"/>
                </a:solidFill>
              </a:rPr>
              <a:t>your</a:t>
            </a:r>
            <a:r>
              <a:rPr lang="de-AT" sz="1400" dirty="0">
                <a:solidFill>
                  <a:prstClr val="black"/>
                </a:solidFill>
              </a:rPr>
              <a:t> </a:t>
            </a:r>
            <a:r>
              <a:rPr lang="de-AT" sz="1400" dirty="0" err="1">
                <a:solidFill>
                  <a:prstClr val="black"/>
                </a:solidFill>
              </a:rPr>
              <a:t>services</a:t>
            </a:r>
            <a:r>
              <a:rPr lang="de-AT" sz="1400" dirty="0">
                <a:solidFill>
                  <a:prstClr val="black"/>
                </a:solidFill>
              </a:rPr>
              <a:t> and </a:t>
            </a:r>
            <a:r>
              <a:rPr lang="de-AT" sz="1400" dirty="0" err="1">
                <a:solidFill>
                  <a:prstClr val="black"/>
                </a:solidFill>
              </a:rPr>
              <a:t>what</a:t>
            </a:r>
            <a:r>
              <a:rPr lang="de-AT" sz="1400" dirty="0">
                <a:solidFill>
                  <a:prstClr val="black"/>
                </a:solidFill>
              </a:rPr>
              <a:t> not </a:t>
            </a:r>
            <a:r>
              <a:rPr lang="de-AT" sz="1400" dirty="0" err="1">
                <a:solidFill>
                  <a:prstClr val="black"/>
                </a:solidFill>
              </a:rPr>
              <a:t>to</a:t>
            </a:r>
            <a:r>
              <a:rPr lang="de-AT" sz="1400" dirty="0">
                <a:solidFill>
                  <a:prstClr val="black"/>
                </a:solidFill>
              </a:rPr>
              <a:t> </a:t>
            </a:r>
            <a:r>
              <a:rPr lang="de-AT" sz="1400" dirty="0" err="1">
                <a:solidFill>
                  <a:prstClr val="black"/>
                </a:solidFill>
              </a:rPr>
              <a:t>expect</a:t>
            </a:r>
            <a:r>
              <a:rPr lang="de-AT" sz="1400" dirty="0">
                <a:solidFill>
                  <a:prstClr val="black"/>
                </a:solidFill>
              </a:rPr>
              <a:t>. </a:t>
            </a:r>
            <a:r>
              <a:rPr lang="de-AT" sz="1400" dirty="0" err="1">
                <a:solidFill>
                  <a:prstClr val="black"/>
                </a:solidFill>
              </a:rPr>
              <a:t>Wrong</a:t>
            </a:r>
            <a:r>
              <a:rPr lang="de-AT" sz="1400" dirty="0">
                <a:solidFill>
                  <a:prstClr val="black"/>
                </a:solidFill>
              </a:rPr>
              <a:t> </a:t>
            </a:r>
            <a:r>
              <a:rPr lang="de-AT" sz="1400" dirty="0" err="1">
                <a:solidFill>
                  <a:prstClr val="black"/>
                </a:solidFill>
              </a:rPr>
              <a:t>assumptions</a:t>
            </a:r>
            <a:r>
              <a:rPr lang="de-AT" sz="1400" dirty="0">
                <a:solidFill>
                  <a:prstClr val="black"/>
                </a:solidFill>
              </a:rPr>
              <a:t> </a:t>
            </a:r>
            <a:r>
              <a:rPr lang="de-AT" sz="1400" dirty="0" err="1">
                <a:solidFill>
                  <a:prstClr val="black"/>
                </a:solidFill>
              </a:rPr>
              <a:t>create</a:t>
            </a:r>
            <a:r>
              <a:rPr lang="de-AT" sz="1400" dirty="0">
                <a:solidFill>
                  <a:prstClr val="black"/>
                </a:solidFill>
              </a:rPr>
              <a:t> </a:t>
            </a:r>
            <a:r>
              <a:rPr lang="de-AT" sz="1400" dirty="0" err="1">
                <a:solidFill>
                  <a:prstClr val="black"/>
                </a:solidFill>
              </a:rPr>
              <a:t>misunderstandings</a:t>
            </a:r>
            <a:r>
              <a:rPr lang="de-AT" sz="1400" dirty="0">
                <a:solidFill>
                  <a:prstClr val="black"/>
                </a:solidFill>
              </a:rPr>
              <a:t> and </a:t>
            </a:r>
            <a:r>
              <a:rPr lang="de-AT" sz="1400" dirty="0" err="1">
                <a:solidFill>
                  <a:prstClr val="black"/>
                </a:solidFill>
              </a:rPr>
              <a:t>this</a:t>
            </a:r>
            <a:r>
              <a:rPr lang="de-AT" sz="1400" dirty="0">
                <a:solidFill>
                  <a:prstClr val="black"/>
                </a:solidFill>
              </a:rPr>
              <a:t> </a:t>
            </a:r>
            <a:r>
              <a:rPr lang="de-AT" sz="1400" dirty="0" err="1">
                <a:solidFill>
                  <a:prstClr val="black"/>
                </a:solidFill>
              </a:rPr>
              <a:t>shall</a:t>
            </a:r>
            <a:r>
              <a:rPr lang="de-AT" sz="1400" dirty="0">
                <a:solidFill>
                  <a:prstClr val="black"/>
                </a:solidFill>
              </a:rPr>
              <a:t> </a:t>
            </a:r>
            <a:r>
              <a:rPr lang="de-AT" sz="1400" dirty="0" err="1">
                <a:solidFill>
                  <a:prstClr val="black"/>
                </a:solidFill>
              </a:rPr>
              <a:t>be</a:t>
            </a:r>
            <a:r>
              <a:rPr lang="de-AT" sz="1400" dirty="0">
                <a:solidFill>
                  <a:prstClr val="black"/>
                </a:solidFill>
              </a:rPr>
              <a:t> </a:t>
            </a:r>
            <a:r>
              <a:rPr lang="de-AT" sz="1400" dirty="0" err="1">
                <a:solidFill>
                  <a:prstClr val="black"/>
                </a:solidFill>
              </a:rPr>
              <a:t>avoided</a:t>
            </a:r>
            <a:r>
              <a:rPr lang="de-AT" sz="1400" dirty="0">
                <a:solidFill>
                  <a:prstClr val="black"/>
                </a:solidFill>
              </a:rPr>
              <a:t> at </a:t>
            </a:r>
            <a:r>
              <a:rPr lang="de-AT" sz="1400" dirty="0" err="1">
                <a:solidFill>
                  <a:prstClr val="black"/>
                </a:solidFill>
              </a:rPr>
              <a:t>any</a:t>
            </a:r>
            <a:r>
              <a:rPr lang="de-AT" sz="1400" dirty="0">
                <a:solidFill>
                  <a:prstClr val="black"/>
                </a:solidFill>
              </a:rPr>
              <a:t> time. </a:t>
            </a:r>
            <a:r>
              <a:rPr lang="de-AT" sz="1400" dirty="0" err="1">
                <a:solidFill>
                  <a:prstClr val="black"/>
                </a:solidFill>
              </a:rPr>
              <a:t>Be</a:t>
            </a:r>
            <a:r>
              <a:rPr lang="de-AT" sz="1400" dirty="0">
                <a:solidFill>
                  <a:prstClr val="black"/>
                </a:solidFill>
              </a:rPr>
              <a:t> </a:t>
            </a:r>
            <a:r>
              <a:rPr lang="de-AT" sz="1400" dirty="0" err="1">
                <a:solidFill>
                  <a:prstClr val="black"/>
                </a:solidFill>
              </a:rPr>
              <a:t>straight</a:t>
            </a:r>
            <a:r>
              <a:rPr lang="de-AT" sz="1400" dirty="0">
                <a:solidFill>
                  <a:prstClr val="black"/>
                </a:solidFill>
              </a:rPr>
              <a:t> and </a:t>
            </a:r>
            <a:r>
              <a:rPr lang="de-AT" sz="1400" dirty="0" err="1">
                <a:solidFill>
                  <a:prstClr val="black"/>
                </a:solidFill>
              </a:rPr>
              <a:t>clear</a:t>
            </a:r>
            <a:r>
              <a:rPr lang="de-AT" sz="1400" dirty="0">
                <a:solidFill>
                  <a:prstClr val="black"/>
                </a:solidFill>
              </a:rPr>
              <a:t> in </a:t>
            </a:r>
            <a:r>
              <a:rPr lang="de-AT" sz="1400" dirty="0" err="1">
                <a:solidFill>
                  <a:prstClr val="black"/>
                </a:solidFill>
              </a:rPr>
              <a:t>regards</a:t>
            </a:r>
            <a:r>
              <a:rPr lang="de-AT" sz="1400" dirty="0">
                <a:solidFill>
                  <a:prstClr val="black"/>
                </a:solidFill>
              </a:rPr>
              <a:t> </a:t>
            </a:r>
            <a:r>
              <a:rPr lang="de-AT" sz="1400" dirty="0" err="1">
                <a:solidFill>
                  <a:prstClr val="black"/>
                </a:solidFill>
              </a:rPr>
              <a:t>of</a:t>
            </a:r>
            <a:r>
              <a:rPr lang="de-AT" sz="1400" dirty="0">
                <a:solidFill>
                  <a:prstClr val="black"/>
                </a:solidFill>
              </a:rPr>
              <a:t> </a:t>
            </a:r>
            <a:r>
              <a:rPr lang="de-AT" sz="1400" dirty="0" err="1">
                <a:solidFill>
                  <a:prstClr val="black"/>
                </a:solidFill>
              </a:rPr>
              <a:t>your</a:t>
            </a:r>
            <a:r>
              <a:rPr lang="de-AT" sz="1400" dirty="0">
                <a:solidFill>
                  <a:prstClr val="black"/>
                </a:solidFill>
              </a:rPr>
              <a:t> </a:t>
            </a:r>
            <a:r>
              <a:rPr lang="de-AT" sz="1400" dirty="0" err="1">
                <a:solidFill>
                  <a:prstClr val="black"/>
                </a:solidFill>
              </a:rPr>
              <a:t>payment</a:t>
            </a:r>
            <a:r>
              <a:rPr lang="de-AT" sz="1400" dirty="0">
                <a:solidFill>
                  <a:prstClr val="black"/>
                </a:solidFill>
              </a:rPr>
              <a:t> </a:t>
            </a:r>
            <a:r>
              <a:rPr lang="de-AT" sz="1400" dirty="0" err="1">
                <a:solidFill>
                  <a:prstClr val="black"/>
                </a:solidFill>
              </a:rPr>
              <a:t>policy</a:t>
            </a:r>
            <a:r>
              <a:rPr lang="de-AT" sz="1400" dirty="0">
                <a:solidFill>
                  <a:prstClr val="black"/>
                </a:solidFill>
              </a:rPr>
              <a:t>.</a:t>
            </a:r>
          </a:p>
          <a:p>
            <a:pPr fontAlgn="base">
              <a:spcAft>
                <a:spcPct val="0"/>
              </a:spcAft>
              <a:buFont typeface="Arial" panose="020B0604020202020204" pitchFamily="34" charset="0"/>
              <a:buNone/>
              <a:defRPr/>
            </a:pPr>
            <a:endParaRPr lang="de-AT" sz="1400" dirty="0">
              <a:solidFill>
                <a:prstClr val="black"/>
              </a:solidFill>
            </a:endParaRPr>
          </a:p>
          <a:p>
            <a:pPr fontAlgn="base">
              <a:spcAft>
                <a:spcPct val="0"/>
              </a:spcAft>
              <a:buFont typeface="Arial" panose="020B0604020202020204" pitchFamily="34" charset="0"/>
              <a:buNone/>
              <a:defRPr/>
            </a:pPr>
            <a:r>
              <a:rPr lang="de-AT" sz="1400" dirty="0" err="1">
                <a:solidFill>
                  <a:prstClr val="black"/>
                </a:solidFill>
              </a:rPr>
              <a:t>It</a:t>
            </a:r>
            <a:r>
              <a:rPr lang="de-AT" sz="1400" dirty="0">
                <a:solidFill>
                  <a:prstClr val="black"/>
                </a:solidFill>
              </a:rPr>
              <a:t> </a:t>
            </a:r>
            <a:r>
              <a:rPr lang="de-AT" sz="1400" dirty="0" err="1">
                <a:solidFill>
                  <a:prstClr val="black"/>
                </a:solidFill>
              </a:rPr>
              <a:t>is</a:t>
            </a:r>
            <a:r>
              <a:rPr lang="de-AT" sz="1400" dirty="0">
                <a:solidFill>
                  <a:prstClr val="black"/>
                </a:solidFill>
              </a:rPr>
              <a:t> a </a:t>
            </a:r>
            <a:r>
              <a:rPr lang="de-AT" sz="1400" dirty="0" err="1">
                <a:solidFill>
                  <a:prstClr val="black"/>
                </a:solidFill>
              </a:rPr>
              <a:t>great</a:t>
            </a:r>
            <a:r>
              <a:rPr lang="de-AT" sz="1400" dirty="0">
                <a:solidFill>
                  <a:prstClr val="black"/>
                </a:solidFill>
              </a:rPr>
              <a:t> </a:t>
            </a:r>
            <a:r>
              <a:rPr lang="de-AT" sz="1400" dirty="0" err="1">
                <a:solidFill>
                  <a:prstClr val="black"/>
                </a:solidFill>
              </a:rPr>
              <a:t>opportunity</a:t>
            </a:r>
            <a:r>
              <a:rPr lang="de-AT" sz="1400" dirty="0">
                <a:solidFill>
                  <a:prstClr val="black"/>
                </a:solidFill>
              </a:rPr>
              <a:t>, </a:t>
            </a:r>
            <a:r>
              <a:rPr lang="de-AT" sz="1400" dirty="0" err="1">
                <a:solidFill>
                  <a:prstClr val="black"/>
                </a:solidFill>
              </a:rPr>
              <a:t>another</a:t>
            </a:r>
            <a:r>
              <a:rPr lang="de-AT" sz="1400" dirty="0">
                <a:solidFill>
                  <a:prstClr val="black"/>
                </a:solidFill>
              </a:rPr>
              <a:t> happy </a:t>
            </a:r>
            <a:r>
              <a:rPr lang="de-AT" sz="1400" dirty="0" err="1">
                <a:solidFill>
                  <a:prstClr val="black"/>
                </a:solidFill>
              </a:rPr>
              <a:t>customer</a:t>
            </a:r>
            <a:r>
              <a:rPr lang="de-AT" sz="1400" dirty="0">
                <a:solidFill>
                  <a:prstClr val="black"/>
                </a:solidFill>
              </a:rPr>
              <a:t> </a:t>
            </a:r>
            <a:r>
              <a:rPr lang="de-AT" sz="1400" dirty="0" err="1">
                <a:solidFill>
                  <a:prstClr val="black"/>
                </a:solidFill>
              </a:rPr>
              <a:t>can</a:t>
            </a:r>
            <a:r>
              <a:rPr lang="de-AT" sz="1400" dirty="0">
                <a:solidFill>
                  <a:prstClr val="black"/>
                </a:solidFill>
              </a:rPr>
              <a:t> bring </a:t>
            </a:r>
            <a:r>
              <a:rPr lang="de-AT" sz="1400" dirty="0" err="1">
                <a:solidFill>
                  <a:prstClr val="black"/>
                </a:solidFill>
              </a:rPr>
              <a:t>you</a:t>
            </a:r>
            <a:r>
              <a:rPr lang="de-AT" sz="1400" dirty="0">
                <a:solidFill>
                  <a:prstClr val="black"/>
                </a:solidFill>
              </a:rPr>
              <a:t> </a:t>
            </a:r>
            <a:r>
              <a:rPr lang="de-AT" sz="1400" dirty="0" err="1">
                <a:solidFill>
                  <a:prstClr val="black"/>
                </a:solidFill>
              </a:rPr>
              <a:t>future</a:t>
            </a:r>
            <a:r>
              <a:rPr lang="de-AT" sz="1400" dirty="0">
                <a:solidFill>
                  <a:prstClr val="black"/>
                </a:solidFill>
              </a:rPr>
              <a:t> </a:t>
            </a:r>
            <a:r>
              <a:rPr lang="de-AT" sz="1400" dirty="0" err="1">
                <a:solidFill>
                  <a:prstClr val="black"/>
                </a:solidFill>
              </a:rPr>
              <a:t>business</a:t>
            </a:r>
            <a:r>
              <a:rPr lang="de-AT" sz="1400" dirty="0">
                <a:solidFill>
                  <a:prstClr val="black"/>
                </a:solidFill>
              </a:rPr>
              <a:t> and </a:t>
            </a:r>
            <a:r>
              <a:rPr lang="de-AT" sz="1400" dirty="0" err="1">
                <a:solidFill>
                  <a:prstClr val="black"/>
                </a:solidFill>
              </a:rPr>
              <a:t>possibly</a:t>
            </a:r>
            <a:r>
              <a:rPr lang="de-AT" sz="1400" dirty="0">
                <a:solidFill>
                  <a:prstClr val="black"/>
                </a:solidFill>
              </a:rPr>
              <a:t> a </a:t>
            </a:r>
            <a:r>
              <a:rPr lang="de-AT" sz="1400" dirty="0" err="1">
                <a:solidFill>
                  <a:prstClr val="black"/>
                </a:solidFill>
              </a:rPr>
              <a:t>new</a:t>
            </a:r>
            <a:r>
              <a:rPr lang="de-AT" sz="1400" dirty="0">
                <a:solidFill>
                  <a:prstClr val="black"/>
                </a:solidFill>
              </a:rPr>
              <a:t> </a:t>
            </a:r>
            <a:r>
              <a:rPr lang="de-AT" sz="1400" dirty="0" err="1">
                <a:solidFill>
                  <a:prstClr val="black"/>
                </a:solidFill>
              </a:rPr>
              <a:t>lead</a:t>
            </a:r>
            <a:r>
              <a:rPr lang="de-AT" sz="1400" dirty="0">
                <a:solidFill>
                  <a:prstClr val="black"/>
                </a:solidFill>
              </a:rPr>
              <a:t> </a:t>
            </a:r>
            <a:r>
              <a:rPr lang="de-AT" sz="1400" dirty="0" err="1">
                <a:solidFill>
                  <a:prstClr val="black"/>
                </a:solidFill>
              </a:rPr>
              <a:t>if</a:t>
            </a:r>
            <a:r>
              <a:rPr lang="de-AT" sz="1400" dirty="0">
                <a:solidFill>
                  <a:prstClr val="black"/>
                </a:solidFill>
              </a:rPr>
              <a:t> </a:t>
            </a:r>
            <a:r>
              <a:rPr lang="de-AT" sz="1400" dirty="0" err="1">
                <a:solidFill>
                  <a:prstClr val="black"/>
                </a:solidFill>
              </a:rPr>
              <a:t>the</a:t>
            </a:r>
            <a:r>
              <a:rPr lang="de-AT" sz="1400" dirty="0">
                <a:solidFill>
                  <a:prstClr val="black"/>
                </a:solidFill>
              </a:rPr>
              <a:t> </a:t>
            </a:r>
            <a:r>
              <a:rPr lang="de-AT" sz="1400" dirty="0" err="1">
                <a:solidFill>
                  <a:prstClr val="black"/>
                </a:solidFill>
              </a:rPr>
              <a:t>new</a:t>
            </a:r>
            <a:r>
              <a:rPr lang="de-AT" sz="1400" dirty="0">
                <a:solidFill>
                  <a:prstClr val="black"/>
                </a:solidFill>
              </a:rPr>
              <a:t> </a:t>
            </a:r>
            <a:r>
              <a:rPr lang="de-AT" sz="1400" dirty="0" err="1">
                <a:solidFill>
                  <a:prstClr val="black"/>
                </a:solidFill>
              </a:rPr>
              <a:t>employer</a:t>
            </a:r>
            <a:r>
              <a:rPr lang="de-AT" sz="1400" dirty="0">
                <a:solidFill>
                  <a:prstClr val="black"/>
                </a:solidFill>
              </a:rPr>
              <a:t> </a:t>
            </a:r>
            <a:r>
              <a:rPr lang="de-AT" sz="1400" dirty="0" err="1">
                <a:solidFill>
                  <a:prstClr val="black"/>
                </a:solidFill>
              </a:rPr>
              <a:t>is</a:t>
            </a:r>
            <a:r>
              <a:rPr lang="de-AT" sz="1400" dirty="0">
                <a:solidFill>
                  <a:prstClr val="black"/>
                </a:solidFill>
              </a:rPr>
              <a:t> </a:t>
            </a:r>
            <a:r>
              <a:rPr lang="de-AT" sz="1400" dirty="0" err="1">
                <a:solidFill>
                  <a:prstClr val="black"/>
                </a:solidFill>
              </a:rPr>
              <a:t>buying</a:t>
            </a:r>
            <a:r>
              <a:rPr lang="de-AT" sz="1400" dirty="0">
                <a:solidFill>
                  <a:prstClr val="black"/>
                </a:solidFill>
              </a:rPr>
              <a:t> </a:t>
            </a:r>
            <a:r>
              <a:rPr lang="de-AT" sz="1400" dirty="0" err="1">
                <a:solidFill>
                  <a:prstClr val="black"/>
                </a:solidFill>
              </a:rPr>
              <a:t>relocation</a:t>
            </a:r>
            <a:r>
              <a:rPr lang="de-AT" sz="1400" dirty="0">
                <a:solidFill>
                  <a:prstClr val="black"/>
                </a:solidFill>
              </a:rPr>
              <a:t> </a:t>
            </a:r>
            <a:r>
              <a:rPr lang="de-AT" sz="1400" dirty="0" err="1">
                <a:solidFill>
                  <a:prstClr val="black"/>
                </a:solidFill>
              </a:rPr>
              <a:t>services</a:t>
            </a:r>
            <a:r>
              <a:rPr lang="de-AT" sz="1400" dirty="0">
                <a:solidFill>
                  <a:prstClr val="black"/>
                </a:solidFill>
              </a:rPr>
              <a:t>.</a:t>
            </a:r>
            <a:endParaRPr lang="nl-BE" altLang="fr-FR" sz="1400" b="1" dirty="0">
              <a:solidFill>
                <a:prstClr val="black"/>
              </a:solidFill>
            </a:endParaRPr>
          </a:p>
        </p:txBody>
      </p:sp>
      <p:sp>
        <p:nvSpPr>
          <p:cNvPr id="6" name="TextBox 5"/>
          <p:cNvSpPr txBox="1"/>
          <p:nvPr/>
        </p:nvSpPr>
        <p:spPr>
          <a:xfrm>
            <a:off x="1704975" y="4730750"/>
            <a:ext cx="3348038" cy="7381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endParaRPr lang="nl-BE" sz="1400" b="1" dirty="0">
              <a:solidFill>
                <a:prstClr val="black"/>
              </a:solidFill>
            </a:endParaRPr>
          </a:p>
          <a:p>
            <a:pPr fontAlgn="base">
              <a:spcBef>
                <a:spcPct val="0"/>
              </a:spcBef>
              <a:spcAft>
                <a:spcPct val="0"/>
              </a:spcAft>
              <a:defRPr/>
            </a:pPr>
            <a:r>
              <a:rPr lang="nl-BE" sz="1400" b="1" dirty="0">
                <a:solidFill>
                  <a:prstClr val="black"/>
                </a:solidFill>
              </a:rPr>
              <a:t>Moving text....</a:t>
            </a:r>
          </a:p>
        </p:txBody>
      </p:sp>
      <p:sp>
        <p:nvSpPr>
          <p:cNvPr id="38917" name="Date Placeholder 12"/>
          <p:cNvSpPr txBox="1">
            <a:spLocks noGrp="1"/>
          </p:cNvSpPr>
          <p:nvPr/>
        </p:nvSpPr>
        <p:spPr bwMode="auto">
          <a:xfrm>
            <a:off x="1981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de-DE" altLang="de-DE" sz="1200">
              <a:solidFill>
                <a:srgbClr val="898989"/>
              </a:solidFill>
            </a:endParaRPr>
          </a:p>
        </p:txBody>
      </p:sp>
      <p:sp>
        <p:nvSpPr>
          <p:cNvPr id="38918"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792232A5-A932-4FFE-8D6E-342B66AE9980}" type="slidenum">
              <a:rPr lang="nl-BE" altLang="nl-BE" sz="1200">
                <a:solidFill>
                  <a:srgbClr val="898989"/>
                </a:solidFill>
              </a:rPr>
              <a:pPr algn="r" fontAlgn="base">
                <a:spcBef>
                  <a:spcPct val="0"/>
                </a:spcBef>
                <a:spcAft>
                  <a:spcPct val="0"/>
                </a:spcAft>
                <a:buFontTx/>
                <a:buNone/>
              </a:pPr>
              <a:t>32</a:t>
            </a:fld>
            <a:endParaRPr lang="nl-BE" altLang="nl-BE" sz="1200">
              <a:solidFill>
                <a:srgbClr val="898989"/>
              </a:solidFill>
            </a:endParaRPr>
          </a:p>
        </p:txBody>
      </p:sp>
      <p:sp>
        <p:nvSpPr>
          <p:cNvPr id="38919" name="TextBox 3"/>
          <p:cNvSpPr txBox="1">
            <a:spLocks noChangeArrowheads="1"/>
          </p:cNvSpPr>
          <p:nvPr/>
        </p:nvSpPr>
        <p:spPr bwMode="auto">
          <a:xfrm>
            <a:off x="1981201" y="182564"/>
            <a:ext cx="750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US" altLang="fr-FR" sz="1800" dirty="0">
                <a:solidFill>
                  <a:srgbClr val="000000"/>
                </a:solidFill>
                <a:latin typeface="Arial" panose="020B0604020202020204" pitchFamily="34" charset="0"/>
              </a:rPr>
              <a:t>Customer #4. The Transferring Family / private customer</a:t>
            </a: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a:p>
            <a:pPr fontAlgn="base">
              <a:spcBef>
                <a:spcPct val="0"/>
              </a:spcBef>
              <a:spcAft>
                <a:spcPct val="0"/>
              </a:spcAft>
              <a:buFontTx/>
              <a:buNone/>
            </a:pPr>
            <a:endParaRPr lang="en-US" altLang="fr-FR" sz="1800" dirty="0">
              <a:solidFill>
                <a:srgbClr val="000000"/>
              </a:solidFill>
              <a:latin typeface="Arial" panose="020B0604020202020204" pitchFamily="34" charset="0"/>
            </a:endParaRPr>
          </a:p>
        </p:txBody>
      </p:sp>
      <p:sp>
        <p:nvSpPr>
          <p:cNvPr id="38920"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srgbClr val="000000"/>
              </a:solidFill>
              <a:latin typeface="Arial" panose="020B0604020202020204" pitchFamily="34" charset="0"/>
            </a:endParaRPr>
          </a:p>
        </p:txBody>
      </p:sp>
      <p:sp>
        <p:nvSpPr>
          <p:cNvPr id="38921" name="Textfeld 7"/>
          <p:cNvSpPr txBox="1">
            <a:spLocks noChangeArrowheads="1"/>
          </p:cNvSpPr>
          <p:nvPr/>
        </p:nvSpPr>
        <p:spPr bwMode="auto">
          <a:xfrm>
            <a:off x="1995488" y="809625"/>
            <a:ext cx="72009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de-AT" altLang="de-DE">
                <a:solidFill>
                  <a:srgbClr val="000000"/>
                </a:solidFill>
              </a:rPr>
              <a:t>Working for a Private client means…</a:t>
            </a:r>
          </a:p>
          <a:p>
            <a:pPr eaLnBrk="0" fontAlgn="base" hangingPunct="0">
              <a:spcBef>
                <a:spcPct val="0"/>
              </a:spcBef>
              <a:spcAft>
                <a:spcPct val="0"/>
              </a:spcAft>
            </a:pPr>
            <a:endParaRPr lang="de-AT" altLang="de-DE">
              <a:solidFill>
                <a:srgbClr val="000000"/>
              </a:solidFill>
            </a:endParaRPr>
          </a:p>
          <a:p>
            <a:pPr eaLnBrk="0" fontAlgn="base" hangingPunct="0">
              <a:spcBef>
                <a:spcPct val="0"/>
              </a:spcBef>
              <a:spcAft>
                <a:spcPct val="0"/>
              </a:spcAft>
            </a:pPr>
            <a:r>
              <a:rPr lang="de-AT" altLang="de-DE">
                <a:solidFill>
                  <a:srgbClr val="000000"/>
                </a:solidFill>
              </a:rPr>
              <a:t>… that you have to make very clear what to expect when you render a service</a:t>
            </a:r>
          </a:p>
          <a:p>
            <a:pPr eaLnBrk="0" fontAlgn="base" hangingPunct="0">
              <a:spcBef>
                <a:spcPct val="0"/>
              </a:spcBef>
              <a:spcAft>
                <a:spcPct val="0"/>
              </a:spcAft>
            </a:pPr>
            <a:r>
              <a:rPr lang="de-AT" altLang="de-DE">
                <a:solidFill>
                  <a:srgbClr val="000000"/>
                </a:solidFill>
              </a:rPr>
              <a:t>.. That you explain what is NOT included so that there are no misunderstandings through assumptions.</a:t>
            </a:r>
          </a:p>
          <a:p>
            <a:pPr eaLnBrk="0" fontAlgn="base" hangingPunct="0">
              <a:spcBef>
                <a:spcPct val="0"/>
              </a:spcBef>
              <a:spcAft>
                <a:spcPct val="0"/>
              </a:spcAft>
            </a:pPr>
            <a:r>
              <a:rPr lang="de-AT" altLang="de-DE">
                <a:solidFill>
                  <a:srgbClr val="000000"/>
                </a:solidFill>
              </a:rPr>
              <a:t>… that you need to explain your payment policy.</a:t>
            </a:r>
          </a:p>
          <a:p>
            <a:pPr eaLnBrk="0" fontAlgn="base" hangingPunct="0">
              <a:spcBef>
                <a:spcPct val="0"/>
              </a:spcBef>
              <a:spcAft>
                <a:spcPct val="0"/>
              </a:spcAft>
            </a:pPr>
            <a:endParaRPr lang="de-AT" altLang="de-DE">
              <a:solidFill>
                <a:srgbClr val="000000"/>
              </a:solidFill>
            </a:endParaRPr>
          </a:p>
          <a:p>
            <a:pPr eaLnBrk="0" fontAlgn="base" hangingPunct="0">
              <a:spcBef>
                <a:spcPct val="0"/>
              </a:spcBef>
              <a:spcAft>
                <a:spcPct val="0"/>
              </a:spcAft>
            </a:pPr>
            <a:r>
              <a:rPr lang="de-AT" altLang="de-DE">
                <a:solidFill>
                  <a:srgbClr val="000000"/>
                </a:solidFill>
              </a:rPr>
              <a:t>But also…</a:t>
            </a:r>
          </a:p>
          <a:p>
            <a:pPr eaLnBrk="0" fontAlgn="base" hangingPunct="0">
              <a:spcBef>
                <a:spcPct val="0"/>
              </a:spcBef>
              <a:spcAft>
                <a:spcPct val="0"/>
              </a:spcAft>
            </a:pPr>
            <a:endParaRPr lang="de-AT" altLang="de-DE">
              <a:solidFill>
                <a:srgbClr val="000000"/>
              </a:solidFill>
            </a:endParaRPr>
          </a:p>
          <a:p>
            <a:pPr eaLnBrk="0" fontAlgn="base" hangingPunct="0">
              <a:spcBef>
                <a:spcPct val="0"/>
              </a:spcBef>
              <a:spcAft>
                <a:spcPct val="0"/>
              </a:spcAft>
            </a:pPr>
            <a:r>
              <a:rPr lang="de-AT" altLang="de-DE">
                <a:solidFill>
                  <a:srgbClr val="000000"/>
                </a:solidFill>
              </a:rPr>
              <a:t>… another happy customer can bring you future business and possibly a new lead if the new employer is buying relocation services</a:t>
            </a:r>
          </a:p>
        </p:txBody>
      </p:sp>
    </p:spTree>
    <p:extLst>
      <p:ext uri="{BB962C8B-B14F-4D97-AF65-F5344CB8AC3E}">
        <p14:creationId xmlns:p14="http://schemas.microsoft.com/office/powerpoint/2010/main" val="1765508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25513" y="4226015"/>
            <a:ext cx="5275262" cy="2462213"/>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Tx/>
              <a:buNone/>
              <a:defRPr/>
            </a:pPr>
            <a:r>
              <a:rPr lang="nl-BE" altLang="fr-FR" sz="1400" b="1" dirty="0">
                <a:solidFill>
                  <a:prstClr val="black"/>
                </a:solidFill>
              </a:rPr>
              <a:t>Your business comes from different sources and all these sources have a different access to your role within the full process. The Relocation Management Company sees you as a service provider in one of their various elements of services, the relocation company relies on you like a partner. Your corporate account is buying from you which enables you to deliver but also to develop your services. A private transferee is additional revenue and can be a sales lead for a future account. </a:t>
            </a:r>
            <a:r>
              <a:rPr lang="nl-BE" altLang="fr-FR" sz="1400" b="1">
                <a:solidFill>
                  <a:prstClr val="black"/>
                </a:solidFill>
              </a:rPr>
              <a:t>Whoever pays your bill – be on top of things and through word of mouth more business is on your way!</a:t>
            </a:r>
            <a:endParaRPr lang="nl-BE" altLang="fr-FR" sz="1400" b="1" dirty="0">
              <a:solidFill>
                <a:prstClr val="black"/>
              </a:solidFill>
            </a:endParaRPr>
          </a:p>
        </p:txBody>
      </p:sp>
      <p:sp>
        <p:nvSpPr>
          <p:cNvPr id="6" name="TextBox 5"/>
          <p:cNvSpPr txBox="1"/>
          <p:nvPr/>
        </p:nvSpPr>
        <p:spPr>
          <a:xfrm>
            <a:off x="1736725" y="3990975"/>
            <a:ext cx="3348038" cy="522288"/>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Summarized bullet points</a:t>
            </a:r>
          </a:p>
        </p:txBody>
      </p: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40966"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93F72209-D536-4F3C-AE32-A8A337BCE3D5}" type="slidenum">
              <a:rPr lang="nl-BE" altLang="nl-BE" sz="1200">
                <a:solidFill>
                  <a:srgbClr val="898989"/>
                </a:solidFill>
              </a:rPr>
              <a:pPr algn="r" fontAlgn="base">
                <a:spcBef>
                  <a:spcPct val="0"/>
                </a:spcBef>
                <a:spcAft>
                  <a:spcPct val="0"/>
                </a:spcAft>
                <a:buFontTx/>
                <a:buNone/>
              </a:pPr>
              <a:t>33</a:t>
            </a:fld>
            <a:endParaRPr lang="nl-BE" altLang="nl-BE" sz="1200">
              <a:solidFill>
                <a:srgbClr val="898989"/>
              </a:solidFill>
            </a:endParaRPr>
          </a:p>
        </p:txBody>
      </p:sp>
      <p:sp>
        <p:nvSpPr>
          <p:cNvPr id="40967"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40968" name="TextBox 3"/>
          <p:cNvSpPr txBox="1">
            <a:spLocks noChangeArrowheads="1"/>
          </p:cNvSpPr>
          <p:nvPr/>
        </p:nvSpPr>
        <p:spPr bwMode="auto">
          <a:xfrm>
            <a:off x="1706563" y="220664"/>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a:solidFill>
                  <a:prstClr val="black"/>
                </a:solidFill>
                <a:latin typeface="Arial" panose="020B0604020202020204" pitchFamily="34" charset="0"/>
              </a:rPr>
              <a:t>Your Customer - Conclusion</a:t>
            </a:r>
          </a:p>
          <a:p>
            <a:pPr fontAlgn="base">
              <a:spcBef>
                <a:spcPct val="0"/>
              </a:spcBef>
              <a:spcAft>
                <a:spcPct val="0"/>
              </a:spcAft>
              <a:buFontTx/>
              <a:buNone/>
            </a:pPr>
            <a:endParaRPr lang="en-US" altLang="fr-FR" sz="1800">
              <a:solidFill>
                <a:prstClr val="black"/>
              </a:solidFill>
              <a:latin typeface="Arial" panose="020B0604020202020204" pitchFamily="34" charset="0"/>
            </a:endParaRPr>
          </a:p>
          <a:p>
            <a:pPr fontAlgn="base">
              <a:spcBef>
                <a:spcPct val="0"/>
              </a:spcBef>
              <a:spcAft>
                <a:spcPct val="0"/>
              </a:spcAft>
              <a:buFontTx/>
              <a:buNone/>
            </a:pPr>
            <a:endParaRPr lang="en-US" altLang="fr-FR" sz="1800">
              <a:solidFill>
                <a:prstClr val="black"/>
              </a:solidFill>
              <a:latin typeface="Arial" panose="020B0604020202020204" pitchFamily="34" charset="0"/>
            </a:endParaRPr>
          </a:p>
        </p:txBody>
      </p:sp>
      <p:sp>
        <p:nvSpPr>
          <p:cNvPr id="40969" name="TextBox 1"/>
          <p:cNvSpPr txBox="1">
            <a:spLocks noChangeArrowheads="1"/>
          </p:cNvSpPr>
          <p:nvPr/>
        </p:nvSpPr>
        <p:spPr bwMode="auto">
          <a:xfrm>
            <a:off x="2160588" y="823914"/>
            <a:ext cx="7059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nl-BE" altLang="de-DE" sz="1800" dirty="0">
                <a:solidFill>
                  <a:prstClr val="black"/>
                </a:solidFill>
                <a:latin typeface="Arial" panose="020B0604020202020204" pitchFamily="34" charset="0"/>
              </a:rPr>
              <a:t>Your business comes from different sources:</a:t>
            </a:r>
          </a:p>
          <a:p>
            <a:pPr eaLnBrk="0" fontAlgn="base" hangingPunct="0">
              <a:spcBef>
                <a:spcPct val="0"/>
              </a:spcBef>
              <a:spcAft>
                <a:spcPct val="0"/>
              </a:spcAft>
              <a:buFont typeface="Arial" panose="020B0604020202020204" pitchFamily="34" charset="0"/>
              <a:buNone/>
            </a:pPr>
            <a:endParaRPr lang="nl-BE" altLang="de-DE" sz="1800" dirty="0">
              <a:solidFill>
                <a:prstClr val="black"/>
              </a:solidFill>
              <a:latin typeface="Arial" panose="020B0604020202020204" pitchFamily="34" charset="0"/>
            </a:endParaRPr>
          </a:p>
          <a:p>
            <a:pPr eaLnBrk="0" fontAlgn="base" hangingPunct="0">
              <a:spcBef>
                <a:spcPct val="0"/>
              </a:spcBef>
              <a:spcAft>
                <a:spcPct val="0"/>
              </a:spcAft>
              <a:buFont typeface="Arial" panose="020B0604020202020204" pitchFamily="34" charset="0"/>
              <a:buNone/>
            </a:pPr>
            <a:r>
              <a:rPr lang="nl-BE" altLang="de-DE" sz="1800" dirty="0">
                <a:solidFill>
                  <a:prstClr val="black"/>
                </a:solidFill>
                <a:latin typeface="Arial" panose="020B0604020202020204" pitchFamily="34" charset="0"/>
              </a:rPr>
              <a:t>Relocation Management Company </a:t>
            </a:r>
          </a:p>
          <a:p>
            <a:pPr eaLnBrk="0" fontAlgn="base" hangingPunct="0">
              <a:spcBef>
                <a:spcPct val="0"/>
              </a:spcBef>
              <a:spcAft>
                <a:spcPct val="0"/>
              </a:spcAft>
              <a:buFont typeface="Arial" panose="020B0604020202020204" pitchFamily="34" charset="0"/>
              <a:buNone/>
            </a:pPr>
            <a:r>
              <a:rPr lang="nl-BE" altLang="de-DE" sz="1800" dirty="0">
                <a:solidFill>
                  <a:prstClr val="black"/>
                </a:solidFill>
                <a:latin typeface="Arial" panose="020B0604020202020204" pitchFamily="34" charset="0"/>
              </a:rPr>
              <a:t>DSP/Relocation Company </a:t>
            </a:r>
          </a:p>
          <a:p>
            <a:pPr eaLnBrk="0" fontAlgn="base" hangingPunct="0">
              <a:spcBef>
                <a:spcPct val="0"/>
              </a:spcBef>
              <a:spcAft>
                <a:spcPct val="0"/>
              </a:spcAft>
              <a:buFont typeface="Arial" panose="020B0604020202020204" pitchFamily="34" charset="0"/>
              <a:buNone/>
            </a:pPr>
            <a:r>
              <a:rPr lang="nl-BE" altLang="de-DE" sz="1800" dirty="0">
                <a:solidFill>
                  <a:prstClr val="black"/>
                </a:solidFill>
                <a:latin typeface="Arial" panose="020B0604020202020204" pitchFamily="34" charset="0"/>
              </a:rPr>
              <a:t>New/existing Corporate Account</a:t>
            </a:r>
          </a:p>
          <a:p>
            <a:pPr eaLnBrk="0" fontAlgn="base" hangingPunct="0">
              <a:spcBef>
                <a:spcPct val="0"/>
              </a:spcBef>
              <a:spcAft>
                <a:spcPct val="0"/>
              </a:spcAft>
              <a:buFont typeface="Arial" panose="020B0604020202020204" pitchFamily="34" charset="0"/>
              <a:buNone/>
            </a:pPr>
            <a:r>
              <a:rPr lang="nl-BE" altLang="de-DE" sz="1800" dirty="0">
                <a:solidFill>
                  <a:prstClr val="black"/>
                </a:solidFill>
                <a:latin typeface="Arial" panose="020B0604020202020204" pitchFamily="34" charset="0"/>
              </a:rPr>
              <a:t>Private transferee</a:t>
            </a:r>
          </a:p>
          <a:p>
            <a:pPr eaLnBrk="0" fontAlgn="base" hangingPunct="0">
              <a:spcBef>
                <a:spcPct val="0"/>
              </a:spcBef>
              <a:spcAft>
                <a:spcPct val="0"/>
              </a:spcAft>
              <a:buFont typeface="Arial" panose="020B0604020202020204" pitchFamily="34" charset="0"/>
              <a:buNone/>
            </a:pPr>
            <a:endParaRPr lang="nl-BE" altLang="de-DE" sz="1800" dirty="0">
              <a:solidFill>
                <a:prstClr val="black"/>
              </a:solidFill>
              <a:latin typeface="Arial" panose="020B0604020202020204" pitchFamily="34" charset="0"/>
            </a:endParaRPr>
          </a:p>
          <a:p>
            <a:pPr eaLnBrk="0" fontAlgn="base" hangingPunct="0">
              <a:spcBef>
                <a:spcPct val="0"/>
              </a:spcBef>
              <a:spcAft>
                <a:spcPct val="0"/>
              </a:spcAft>
              <a:buFont typeface="Arial" panose="020B0604020202020204" pitchFamily="34" charset="0"/>
              <a:buNone/>
            </a:pPr>
            <a:r>
              <a:rPr lang="nl-BE" altLang="de-DE" sz="1800" dirty="0">
                <a:solidFill>
                  <a:prstClr val="black"/>
                </a:solidFill>
                <a:latin typeface="Arial" panose="020B0604020202020204" pitchFamily="34" charset="0"/>
              </a:rPr>
              <a:t>To whom are you responsible and where must the focus be? </a:t>
            </a:r>
          </a:p>
        </p:txBody>
      </p:sp>
    </p:spTree>
    <p:extLst>
      <p:ext uri="{BB962C8B-B14F-4D97-AF65-F5344CB8AC3E}">
        <p14:creationId xmlns:p14="http://schemas.microsoft.com/office/powerpoint/2010/main" val="908950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0"/>
          <p:cNvSpPr txBox="1">
            <a:spLocks noChangeArrowheads="1"/>
          </p:cNvSpPr>
          <p:nvPr/>
        </p:nvSpPr>
        <p:spPr bwMode="auto">
          <a:xfrm>
            <a:off x="1540099" y="344107"/>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fr-FR" sz="1800" b="1">
                <a:solidFill>
                  <a:prstClr val="black"/>
                </a:solidFill>
                <a:latin typeface="Arial" panose="020B0604020202020204" pitchFamily="34" charset="0"/>
              </a:rPr>
              <a:t>DSP TRAINING</a:t>
            </a:r>
            <a:endParaRPr lang="de-DE" altLang="fr-FR" sz="1800" b="1" dirty="0">
              <a:solidFill>
                <a:prstClr val="black"/>
              </a:solidFill>
              <a:latin typeface="Arial" panose="020B0604020202020204" pitchFamily="34" charset="0"/>
            </a:endParaRPr>
          </a:p>
          <a:p>
            <a:pPr algn="ctr" fontAlgn="base">
              <a:spcBef>
                <a:spcPct val="0"/>
              </a:spcBef>
              <a:spcAft>
                <a:spcPct val="0"/>
              </a:spcAft>
              <a:buFontTx/>
              <a:buNone/>
            </a:pPr>
            <a:r>
              <a:rPr lang="en-US" altLang="fr-FR" sz="1800">
                <a:solidFill>
                  <a:prstClr val="black"/>
                </a:solidFill>
                <a:latin typeface="Arial" panose="020B0604020202020204" pitchFamily="34" charset="0"/>
              </a:rPr>
              <a:t>E-learning format</a:t>
            </a:r>
            <a:endParaRPr lang="en-US" altLang="fr-FR" sz="1800" dirty="0">
              <a:solidFill>
                <a:prstClr val="black"/>
              </a:solidFill>
              <a:latin typeface="Arial" panose="020B0604020202020204" pitchFamily="34" charset="0"/>
            </a:endParaRPr>
          </a:p>
          <a:p>
            <a:pPr algn="ctr" fontAlgn="base">
              <a:spcBef>
                <a:spcPct val="0"/>
              </a:spcBef>
              <a:spcAft>
                <a:spcPct val="0"/>
              </a:spcAft>
              <a:buFontTx/>
              <a:buNone/>
            </a:pPr>
            <a:endParaRPr lang="en-US" altLang="fr-FR" sz="1800" b="1" dirty="0">
              <a:solidFill>
                <a:prstClr val="black"/>
              </a:solidFill>
              <a:latin typeface="Arial" panose="020B0604020202020204" pitchFamily="34" charset="0"/>
            </a:endParaRPr>
          </a:p>
          <a:p>
            <a:pPr algn="ctr" fontAlgn="base">
              <a:spcBef>
                <a:spcPct val="0"/>
              </a:spcBef>
              <a:spcAft>
                <a:spcPct val="0"/>
              </a:spcAft>
              <a:buFontTx/>
              <a:buNone/>
            </a:pPr>
            <a:r>
              <a:rPr lang="en-US" altLang="fr-FR" sz="1800" b="1">
                <a:solidFill>
                  <a:srgbClr val="FF0000"/>
                </a:solidFill>
                <a:latin typeface="Arial" panose="020B0604020202020204" pitchFamily="34" charset="0"/>
              </a:rPr>
              <a:t>Section 3: Basic Destination Services</a:t>
            </a:r>
            <a:endParaRPr lang="en-US" altLang="fr-FR" sz="1800" b="1" dirty="0">
              <a:solidFill>
                <a:srgbClr val="FF0000"/>
              </a:solidFill>
              <a:latin typeface="Arial" panose="020B0604020202020204" pitchFamily="34" charset="0"/>
            </a:endParaRPr>
          </a:p>
          <a:p>
            <a:pPr algn="ctr" fontAlgn="base">
              <a:spcBef>
                <a:spcPct val="0"/>
              </a:spcBef>
              <a:spcAft>
                <a:spcPct val="0"/>
              </a:spcAft>
              <a:buFontTx/>
              <a:buNone/>
            </a:pPr>
            <a:r>
              <a:rPr lang="en-US" altLang="fr-FR" sz="1800" b="1">
                <a:solidFill>
                  <a:srgbClr val="FF0000"/>
                </a:solidFill>
                <a:latin typeface="Arial" panose="020B0604020202020204" pitchFamily="34" charset="0"/>
              </a:rPr>
              <a:t>Part I - AREA ORIENTATION</a:t>
            </a:r>
            <a:endParaRPr lang="en-US" altLang="fr-FR" sz="1800" b="1" dirty="0">
              <a:solidFill>
                <a:srgbClr val="FF0000"/>
              </a:solidFill>
              <a:latin typeface="Arial" panose="020B0604020202020204" pitchFamily="34" charset="0"/>
            </a:endParaRPr>
          </a:p>
          <a:p>
            <a:pPr algn="ctr" fontAlgn="base">
              <a:spcBef>
                <a:spcPct val="0"/>
              </a:spcBef>
              <a:spcAft>
                <a:spcPct val="0"/>
              </a:spcAft>
              <a:buFontTx/>
              <a:buNone/>
            </a:pPr>
            <a:endParaRPr lang="en-US" altLang="fr-FR" sz="1800" b="1" dirty="0">
              <a:solidFill>
                <a:srgbClr val="FF0000"/>
              </a:solidFill>
              <a:latin typeface="Arial" panose="020B0604020202020204" pitchFamily="34" charset="0"/>
            </a:endParaRPr>
          </a:p>
          <a:p>
            <a:pPr algn="ctr" fontAlgn="base">
              <a:spcBef>
                <a:spcPct val="0"/>
              </a:spcBef>
              <a:spcAft>
                <a:spcPct val="0"/>
              </a:spcAft>
              <a:buFontTx/>
              <a:buNone/>
            </a:pPr>
            <a:r>
              <a:rPr lang="en-US" altLang="fr-FR" sz="1800">
                <a:solidFill>
                  <a:srgbClr val="FF0000"/>
                </a:solidFill>
                <a:latin typeface="Arial" panose="020B0604020202020204" pitchFamily="34" charset="0"/>
              </a:rPr>
              <a:t> </a:t>
            </a:r>
            <a:endParaRPr lang="nl-BE" altLang="fr-FR" sz="1800" dirty="0">
              <a:solidFill>
                <a:srgbClr val="FF0000"/>
              </a:solidFill>
              <a:latin typeface="Arial" panose="020B0604020202020204" pitchFamily="34" charset="0"/>
            </a:endParaRPr>
          </a:p>
        </p:txBody>
      </p:sp>
      <p:sp>
        <p:nvSpPr>
          <p:cNvPr id="3" name="Date Placeholder 2"/>
          <p:cNvSpPr>
            <a:spLocks noGrp="1"/>
          </p:cNvSpPr>
          <p:nvPr>
            <p:ph type="dt" sz="quarter" idx="10"/>
          </p:nvPr>
        </p:nvSpPr>
        <p:spPr/>
        <p:txBody>
          <a:bodyPr/>
          <a:lstStyle/>
          <a:p>
            <a:pPr>
              <a:defRPr/>
            </a:pPr>
            <a:fld id="{ED3D6DA2-AD41-4601-BCA5-50DB4F42E27D}" type="datetime1">
              <a:rPr lang="nl-BE">
                <a:solidFill>
                  <a:prstClr val="black">
                    <a:tint val="75000"/>
                  </a:prstClr>
                </a:solidFill>
              </a:rPr>
              <a:pPr>
                <a:defRPr/>
              </a:pPr>
              <a:t>18/03/2017</a:t>
            </a:fld>
            <a:endParaRPr lang="nl-BE">
              <a:solidFill>
                <a:prstClr val="black">
                  <a:tint val="75000"/>
                </a:prstClr>
              </a:solidFill>
            </a:endParaRP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078737-0D0A-4B56-B6E5-8EA7998FA2E9}" type="slidenum">
              <a:rPr lang="nl-BE" altLang="nl-BE" sz="1200">
                <a:solidFill>
                  <a:srgbClr val="898989"/>
                </a:solidFill>
              </a:rPr>
              <a:pPr>
                <a:spcBef>
                  <a:spcPct val="0"/>
                </a:spcBef>
                <a:buFontTx/>
                <a:buNone/>
              </a:pPr>
              <a:t>34</a:t>
            </a:fld>
            <a:endParaRPr lang="nl-BE" altLang="nl-BE" sz="1200">
              <a:solidFill>
                <a:srgbClr val="898989"/>
              </a:solidFill>
            </a:endParaRPr>
          </a:p>
        </p:txBody>
      </p:sp>
      <p:sp>
        <p:nvSpPr>
          <p:cNvPr id="5" name="TextBox 10"/>
          <p:cNvSpPr txBox="1">
            <a:spLocks noChangeArrowheads="1"/>
          </p:cNvSpPr>
          <p:nvPr/>
        </p:nvSpPr>
        <p:spPr bwMode="auto">
          <a:xfrm>
            <a:off x="1453834" y="1806282"/>
            <a:ext cx="914400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de-DE" altLang="en-US" sz="1800" b="1" dirty="0">
              <a:solidFill>
                <a:prstClr val="black"/>
              </a:solidFill>
              <a:latin typeface="Arial" panose="020B0604020202020204" pitchFamily="34" charset="0"/>
            </a:endParaRPr>
          </a:p>
          <a:p>
            <a:pPr lvl="1">
              <a:spcBef>
                <a:spcPct val="0"/>
              </a:spcBef>
              <a:buFontTx/>
              <a:buNone/>
            </a:pPr>
            <a:r>
              <a:rPr lang="en-US" altLang="en-US" sz="1800" b="1" dirty="0">
                <a:solidFill>
                  <a:prstClr val="black"/>
                </a:solidFill>
                <a:latin typeface="Arial" panose="020B0604020202020204" pitchFamily="34" charset="0"/>
              </a:rPr>
              <a:t>Learning Objectives</a:t>
            </a:r>
            <a:r>
              <a:rPr lang="en-US" altLang="en-US" sz="1800" dirty="0">
                <a:solidFill>
                  <a:prstClr val="black"/>
                </a:solidFill>
                <a:latin typeface="Arial" panose="020B0604020202020204" pitchFamily="34" charset="0"/>
              </a:rPr>
              <a:t>:</a:t>
            </a:r>
          </a:p>
          <a:p>
            <a:pPr lvl="1">
              <a:spcBef>
                <a:spcPct val="0"/>
              </a:spcBef>
              <a:buFontTx/>
              <a:buNone/>
            </a:pPr>
            <a:r>
              <a:rPr lang="en-US" altLang="en-US" sz="1800" dirty="0">
                <a:solidFill>
                  <a:prstClr val="black"/>
                </a:solidFill>
                <a:latin typeface="Arial" panose="020B0604020202020204" pitchFamily="34" charset="0"/>
              </a:rPr>
              <a:t>At the end of this section, you will:</a:t>
            </a:r>
          </a:p>
          <a:p>
            <a:pPr lvl="1">
              <a:spcBef>
                <a:spcPct val="0"/>
              </a:spcBef>
              <a:buFontTx/>
              <a:buChar char="•"/>
            </a:pPr>
            <a:endParaRPr lang="en-US" altLang="en-US" sz="1800" dirty="0">
              <a:solidFill>
                <a:prstClr val="black"/>
              </a:solidFill>
              <a:latin typeface="Arial" panose="020B0604020202020204" pitchFamily="34" charset="0"/>
            </a:endParaRPr>
          </a:p>
          <a:p>
            <a:pPr lvl="1">
              <a:spcBef>
                <a:spcPct val="0"/>
              </a:spcBef>
              <a:buFontTx/>
              <a:buChar char="•"/>
            </a:pPr>
            <a:r>
              <a:rPr lang="en-US" altLang="en-US" sz="1800" dirty="0">
                <a:solidFill>
                  <a:prstClr val="black"/>
                </a:solidFill>
                <a:latin typeface="Arial" panose="020B0604020202020204" pitchFamily="34" charset="0"/>
              </a:rPr>
              <a:t>Understand the concept of area orientation and why it is key for the transferee</a:t>
            </a:r>
            <a:endParaRPr lang="de-DE" altLang="en-US" sz="1800" dirty="0">
              <a:solidFill>
                <a:prstClr val="black"/>
              </a:solidFill>
              <a:latin typeface="Arial" panose="020B0604020202020204" pitchFamily="34" charset="0"/>
            </a:endParaRPr>
          </a:p>
          <a:p>
            <a:pPr lvl="1">
              <a:spcBef>
                <a:spcPct val="0"/>
              </a:spcBef>
            </a:pPr>
            <a:r>
              <a:rPr lang="en-US" altLang="en-US" sz="1800" dirty="0">
                <a:solidFill>
                  <a:srgbClr val="000000"/>
                </a:solidFill>
                <a:latin typeface="Arial"/>
              </a:rPr>
              <a:t>Understand all aspects of area orientation</a:t>
            </a:r>
            <a:endParaRPr lang="fr-BE" altLang="en-US" sz="1800" dirty="0">
              <a:solidFill>
                <a:srgbClr val="000000"/>
              </a:solidFill>
              <a:latin typeface="Arial"/>
            </a:endParaRPr>
          </a:p>
          <a:p>
            <a:pPr lvl="1">
              <a:spcBef>
                <a:spcPct val="0"/>
              </a:spcBef>
              <a:buFont typeface="Arial" panose="020B0604020202020204" pitchFamily="34" charset="0"/>
              <a:buNone/>
            </a:pPr>
            <a:endParaRPr lang="fr-BE" altLang="fr-FR" sz="1800" dirty="0">
              <a:solidFill>
                <a:srgbClr val="F79646">
                  <a:lumMod val="75000"/>
                </a:srgbClr>
              </a:solidFill>
              <a:latin typeface="Calibri"/>
            </a:endParaRPr>
          </a:p>
          <a:p>
            <a:pPr lvl="1">
              <a:spcBef>
                <a:spcPct val="0"/>
              </a:spcBef>
              <a:buFont typeface="Arial" panose="020B0604020202020204" pitchFamily="34" charset="0"/>
              <a:buNone/>
            </a:pPr>
            <a:endParaRPr lang="fr-BE" altLang="fr-FR" sz="1800" dirty="0">
              <a:solidFill>
                <a:srgbClr val="F79646">
                  <a:lumMod val="75000"/>
                </a:srgbClr>
              </a:solidFill>
              <a:latin typeface="Calibri"/>
            </a:endParaRPr>
          </a:p>
          <a:p>
            <a:pPr lvl="1">
              <a:spcBef>
                <a:spcPct val="0"/>
              </a:spcBef>
              <a:buFontTx/>
              <a:buNone/>
            </a:pPr>
            <a:endParaRPr lang="en-US" altLang="en-US" sz="1800" dirty="0">
              <a:solidFill>
                <a:prstClr val="black"/>
              </a:solidFill>
              <a:latin typeface="Arial" panose="020B0604020202020204" pitchFamily="34" charset="0"/>
            </a:endParaRPr>
          </a:p>
        </p:txBody>
      </p:sp>
      <p:sp>
        <p:nvSpPr>
          <p:cNvPr id="6" name="TextBox 4"/>
          <p:cNvSpPr txBox="1">
            <a:spLocks noChangeArrowheads="1"/>
          </p:cNvSpPr>
          <p:nvPr/>
        </p:nvSpPr>
        <p:spPr bwMode="auto">
          <a:xfrm>
            <a:off x="6814867" y="4212566"/>
            <a:ext cx="5275262" cy="954107"/>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endParaRPr lang="nl-BE" altLang="fr-FR" sz="1400" b="1" dirty="0">
              <a:solidFill>
                <a:prstClr val="black"/>
              </a:solidFill>
            </a:endParaRPr>
          </a:p>
          <a:p>
            <a:pPr eaLnBrk="1" fontAlgn="base" hangingPunct="1">
              <a:spcBef>
                <a:spcPct val="0"/>
              </a:spcBef>
              <a:spcAft>
                <a:spcPct val="0"/>
              </a:spcAft>
              <a:buFontTx/>
              <a:buNone/>
              <a:defRPr/>
            </a:pPr>
            <a:r>
              <a:rPr lang="nl-BE" altLang="fr-FR" sz="1400" b="1">
                <a:solidFill>
                  <a:prstClr val="black"/>
                </a:solidFill>
              </a:rPr>
              <a:t>By the end of this session, you will have a good understanding of all aspects of area orientation and why it is key for the transferee.</a:t>
            </a:r>
            <a:endParaRPr lang="nl-BE" altLang="fr-FR" sz="1400" b="1" dirty="0">
              <a:solidFill>
                <a:prstClr val="black"/>
              </a:solidFill>
            </a:endParaRPr>
          </a:p>
        </p:txBody>
      </p:sp>
    </p:spTree>
    <p:extLst>
      <p:ext uri="{BB962C8B-B14F-4D97-AF65-F5344CB8AC3E}">
        <p14:creationId xmlns:p14="http://schemas.microsoft.com/office/powerpoint/2010/main" val="1476737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50891" y="4264114"/>
            <a:ext cx="5275263" cy="2462213"/>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defRPr/>
            </a:pPr>
            <a:r>
              <a:rPr lang="nl-BE" altLang="fr-FR" sz="1400" b="1" dirty="0">
                <a:solidFill>
                  <a:prstClr val="black"/>
                </a:solidFill>
              </a:rPr>
              <a:t>Voice over:</a:t>
            </a:r>
          </a:p>
          <a:p>
            <a:pPr eaLnBrk="1" fontAlgn="base" hangingPunct="1">
              <a:spcBef>
                <a:spcPct val="0"/>
              </a:spcBef>
              <a:spcAft>
                <a:spcPct val="0"/>
              </a:spcAft>
              <a:buFontTx/>
              <a:buNone/>
              <a:defRPr/>
            </a:pPr>
            <a:r>
              <a:rPr lang="en-US" sz="1400" dirty="0">
                <a:solidFill>
                  <a:prstClr val="black"/>
                </a:solidFill>
              </a:rPr>
              <a:t>The first impression is key, especially when an transferee’s family is changing location. Therefore, an area orientation tour is a tremendous support to make the new place a potential new home place. Often a corporation wants to show a potential transferee (these are quite often senior managers) what it is like to live in the city. The decision, if the transferee wants to be relocated to the new place has not been made yet, and it is key for consultant to understand the importance of this service. Therefore, a good selection of the area shown and putting efforts in </a:t>
            </a:r>
            <a:r>
              <a:rPr lang="en-US" sz="1400" dirty="0" err="1">
                <a:solidFill>
                  <a:prstClr val="black"/>
                </a:solidFill>
              </a:rPr>
              <a:t>familiarising</a:t>
            </a:r>
            <a:r>
              <a:rPr lang="en-US" sz="1400" dirty="0">
                <a:solidFill>
                  <a:prstClr val="black"/>
                </a:solidFill>
              </a:rPr>
              <a:t> the candidate with the city is the road to a successful orientation tour.</a:t>
            </a:r>
            <a:endParaRPr lang="nl-BE" altLang="fr-FR" sz="1400" b="1" dirty="0">
              <a:solidFill>
                <a:prstClr val="black"/>
              </a:solidFill>
            </a:endParaRPr>
          </a:p>
        </p:txBody>
      </p:sp>
      <p:sp>
        <p:nvSpPr>
          <p:cNvPr id="6" name="TextBox 5"/>
          <p:cNvSpPr txBox="1"/>
          <p:nvPr/>
        </p:nvSpPr>
        <p:spPr>
          <a:xfrm>
            <a:off x="1704975" y="4730750"/>
            <a:ext cx="3348038" cy="1600200"/>
          </a:xfrm>
          <a:prstGeom prst="rect">
            <a:avLst/>
          </a:prstGeom>
          <a:solidFill>
            <a:schemeClr val="bg1">
              <a:lumMod val="85000"/>
            </a:schemeClr>
          </a:solidFill>
        </p:spPr>
        <p:txBody>
          <a:bodyPr>
            <a:spAutoFit/>
          </a:bodyPr>
          <a:lstStyle/>
          <a:p>
            <a:pPr fontAlgn="base">
              <a:spcBef>
                <a:spcPct val="0"/>
              </a:spcBef>
              <a:spcAft>
                <a:spcPct val="0"/>
              </a:spcAft>
              <a:defRPr/>
            </a:pPr>
            <a:r>
              <a:rPr lang="nl-BE" sz="1400" b="1" dirty="0">
                <a:solidFill>
                  <a:prstClr val="black"/>
                </a:solidFill>
              </a:rPr>
              <a:t>Animation instructions:</a:t>
            </a:r>
          </a:p>
          <a:p>
            <a:pPr fontAlgn="base">
              <a:spcBef>
                <a:spcPct val="0"/>
              </a:spcBef>
              <a:spcAft>
                <a:spcPct val="0"/>
              </a:spcAft>
              <a:defRPr/>
            </a:pPr>
            <a:r>
              <a:rPr lang="nl-BE" sz="1400" b="1" dirty="0">
                <a:solidFill>
                  <a:prstClr val="black"/>
                </a:solidFill>
              </a:rPr>
              <a:t>Puzzled person looking for WORKPLACE, DOCTOR, SHOPPING, HOME, SCHOOL, CINEMA, PLAYGROUND. Somebody is taking him by the hand,  he starts to smile...</a:t>
            </a:r>
          </a:p>
          <a:p>
            <a:pPr fontAlgn="base">
              <a:spcBef>
                <a:spcPct val="0"/>
              </a:spcBef>
              <a:spcAft>
                <a:spcPct val="0"/>
              </a:spcAft>
              <a:defRPr/>
            </a:pPr>
            <a:endParaRPr lang="nl-BE" sz="1400" b="1" dirty="0">
              <a:solidFill>
                <a:prstClr val="black"/>
              </a:solidFill>
            </a:endParaRP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6150"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fld id="{C62D8988-944B-482F-BFB2-178CD2BC9AA0}" type="slidenum">
              <a:rPr lang="nl-BE" altLang="nl-BE" sz="1200">
                <a:solidFill>
                  <a:srgbClr val="898989"/>
                </a:solidFill>
              </a:rPr>
              <a:pPr algn="r" fontAlgn="base">
                <a:spcBef>
                  <a:spcPct val="0"/>
                </a:spcBef>
                <a:spcAft>
                  <a:spcPct val="0"/>
                </a:spcAft>
                <a:buFontTx/>
                <a:buNone/>
              </a:pPr>
              <a:t>35</a:t>
            </a:fld>
            <a:endParaRPr lang="nl-BE" altLang="nl-BE" sz="1200">
              <a:solidFill>
                <a:srgbClr val="898989"/>
              </a:solidFill>
            </a:endParaRPr>
          </a:p>
        </p:txBody>
      </p:sp>
      <p:sp>
        <p:nvSpPr>
          <p:cNvPr id="6151"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6152" name="TextBox 3"/>
          <p:cNvSpPr txBox="1">
            <a:spLocks noChangeArrowheads="1"/>
          </p:cNvSpPr>
          <p:nvPr/>
        </p:nvSpPr>
        <p:spPr bwMode="auto">
          <a:xfrm>
            <a:off x="1736725" y="219076"/>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Tx/>
              <a:buNone/>
            </a:pPr>
            <a:r>
              <a:rPr lang="en-CA" altLang="fr-FR" sz="1800">
                <a:solidFill>
                  <a:prstClr val="black"/>
                </a:solidFill>
                <a:latin typeface="Arial" panose="020B0604020202020204" pitchFamily="34" charset="0"/>
              </a:rPr>
              <a:t>Area Orientation</a:t>
            </a:r>
          </a:p>
          <a:p>
            <a:pPr fontAlgn="base">
              <a:spcBef>
                <a:spcPct val="0"/>
              </a:spcBef>
              <a:spcAft>
                <a:spcPct val="0"/>
              </a:spcAft>
              <a:buFontTx/>
              <a:buNone/>
            </a:pPr>
            <a:endParaRPr lang="en-US" altLang="fr-FR" sz="1800">
              <a:solidFill>
                <a:prstClr val="black"/>
              </a:solidFill>
              <a:latin typeface="Arial" panose="020B0604020202020204" pitchFamily="34" charset="0"/>
            </a:endParaRPr>
          </a:p>
          <a:p>
            <a:pPr fontAlgn="base">
              <a:spcBef>
                <a:spcPct val="0"/>
              </a:spcBef>
              <a:spcAft>
                <a:spcPct val="0"/>
              </a:spcAft>
              <a:buFontTx/>
              <a:buNone/>
            </a:pPr>
            <a:endParaRPr lang="en-US" altLang="fr-FR" sz="1800">
              <a:solidFill>
                <a:prstClr val="black"/>
              </a:solidFill>
              <a:latin typeface="Arial" panose="020B0604020202020204" pitchFamily="34" charset="0"/>
            </a:endParaRPr>
          </a:p>
        </p:txBody>
      </p:sp>
      <p:sp>
        <p:nvSpPr>
          <p:cNvPr id="6153" name="AutoShape 12" descr="Bildergebnis für map confuse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de-DE" altLang="de-DE" sz="1800">
              <a:solidFill>
                <a:prstClr val="black"/>
              </a:solidFill>
              <a:latin typeface="Arial" panose="020B0604020202020204" pitchFamily="34" charset="0"/>
            </a:endParaRPr>
          </a:p>
        </p:txBody>
      </p:sp>
      <p:pic>
        <p:nvPicPr>
          <p:cNvPr id="6154"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817563"/>
            <a:ext cx="32004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7276" y="1601788"/>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843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5264151" y="6048376"/>
            <a:ext cx="5275263" cy="307975"/>
          </a:xfrm>
          <a:prstGeom prst="rect">
            <a:avLst/>
          </a:prstGeom>
          <a:solidFill>
            <a:schemeClr val="accent3">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No Voice over.  </a:t>
            </a:r>
          </a:p>
        </p:txBody>
      </p:sp>
      <p:sp>
        <p:nvSpPr>
          <p:cNvPr id="6" name="TextBox 5"/>
          <p:cNvSpPr txBox="1"/>
          <p:nvPr/>
        </p:nvSpPr>
        <p:spPr>
          <a:xfrm>
            <a:off x="1681164" y="5614989"/>
            <a:ext cx="3348037" cy="954087"/>
          </a:xfrm>
          <a:prstGeom prst="rect">
            <a:avLst/>
          </a:prstGeom>
          <a:solidFill>
            <a:schemeClr val="bg1">
              <a:lumMod val="85000"/>
            </a:schemeClr>
          </a:solidFill>
        </p:spPr>
        <p:txBody>
          <a:bodyPr>
            <a:spAutoFit/>
          </a:bodyPr>
          <a:lstStyle/>
          <a:p>
            <a:pPr>
              <a:defRPr/>
            </a:pPr>
            <a:r>
              <a:rPr lang="nl-BE" sz="1400" b="1" dirty="0">
                <a:solidFill>
                  <a:prstClr val="black"/>
                </a:solidFill>
              </a:rPr>
              <a:t>Animation instructions:</a:t>
            </a:r>
          </a:p>
          <a:p>
            <a:pPr>
              <a:defRPr/>
            </a:pPr>
            <a:r>
              <a:rPr lang="nl-BE" sz="1400" b="1" dirty="0">
                <a:solidFill>
                  <a:prstClr val="black"/>
                </a:solidFill>
              </a:rPr>
              <a:t> No voice over, just the question on the screen + multiple choice + answer.</a:t>
            </a:r>
          </a:p>
          <a:p>
            <a:pPr>
              <a:defRPr/>
            </a:pPr>
            <a:r>
              <a:rPr lang="nl-BE" sz="1400" b="1" dirty="0">
                <a:solidFill>
                  <a:prstClr val="black"/>
                </a:solidFill>
              </a:rPr>
              <a:t>No recording of the results.</a:t>
            </a:r>
          </a:p>
        </p:txBody>
      </p:sp>
      <p:cxnSp>
        <p:nvCxnSpPr>
          <p:cNvPr id="7" name="Straight Connector 6"/>
          <p:cNvCxnSpPr/>
          <p:nvPr/>
        </p:nvCxnSpPr>
        <p:spPr>
          <a:xfrm>
            <a:off x="1681163" y="5445125"/>
            <a:ext cx="8858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30726"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B706B40-1EB5-41D5-A30E-A67D19E58B03}" type="slidenum">
              <a:rPr lang="nl-BE" altLang="nl-BE" sz="1200">
                <a:solidFill>
                  <a:srgbClr val="898989"/>
                </a:solidFill>
              </a:rPr>
              <a:pPr algn="r">
                <a:spcBef>
                  <a:spcPct val="0"/>
                </a:spcBef>
                <a:buFontTx/>
                <a:buNone/>
              </a:pPr>
              <a:t>36</a:t>
            </a:fld>
            <a:endParaRPr lang="nl-BE" altLang="nl-BE" sz="1200">
              <a:solidFill>
                <a:srgbClr val="898989"/>
              </a:solidFill>
            </a:endParaRPr>
          </a:p>
        </p:txBody>
      </p:sp>
      <p:sp>
        <p:nvSpPr>
          <p:cNvPr id="30727"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30728" name="TextBox 1"/>
          <p:cNvSpPr txBox="1">
            <a:spLocks noChangeArrowheads="1"/>
          </p:cNvSpPr>
          <p:nvPr/>
        </p:nvSpPr>
        <p:spPr bwMode="auto">
          <a:xfrm>
            <a:off x="2117726" y="169864"/>
            <a:ext cx="5903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BE" altLang="de-DE" sz="2800">
                <a:solidFill>
                  <a:prstClr val="black"/>
                </a:solidFill>
              </a:rPr>
              <a:t>Little quizz</a:t>
            </a:r>
          </a:p>
        </p:txBody>
      </p:sp>
      <p:sp>
        <p:nvSpPr>
          <p:cNvPr id="30729" name="Rectangle 4"/>
          <p:cNvSpPr>
            <a:spLocks noChangeArrowheads="1"/>
          </p:cNvSpPr>
          <p:nvPr/>
        </p:nvSpPr>
        <p:spPr bwMode="auto">
          <a:xfrm>
            <a:off x="1965101" y="681169"/>
            <a:ext cx="8529638"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fr-FR" sz="1800" dirty="0" smtClean="0">
                <a:solidFill>
                  <a:prstClr val="black"/>
                </a:solidFill>
                <a:latin typeface="Arial" panose="020B0604020202020204" pitchFamily="34" charset="0"/>
                <a:cs typeface="Arial" panose="020B0604020202020204" pitchFamily="34" charset="0"/>
              </a:rPr>
              <a:t>True or False:</a:t>
            </a:r>
          </a:p>
          <a:p>
            <a:pPr>
              <a:spcBef>
                <a:spcPct val="0"/>
              </a:spcBef>
              <a:buFontTx/>
              <a:buNone/>
            </a:pPr>
            <a:endParaRPr lang="en-US" altLang="fr-FR" sz="1800" dirty="0">
              <a:solidFill>
                <a:prstClr val="black"/>
              </a:solidFill>
              <a:latin typeface="Arial" panose="020B0604020202020204" pitchFamily="34" charset="0"/>
              <a:cs typeface="Arial" panose="020B0604020202020204" pitchFamily="34" charset="0"/>
            </a:endParaRPr>
          </a:p>
          <a:p>
            <a:pPr lvl="0">
              <a:buNone/>
            </a:pPr>
            <a:r>
              <a:rPr lang="en-US" sz="1800" dirty="0" smtClean="0"/>
              <a:t>Furniture </a:t>
            </a:r>
            <a:r>
              <a:rPr lang="en-US" sz="1800" dirty="0"/>
              <a:t>Rental is limited only to Long Term rental accommodations? (True/False) </a:t>
            </a:r>
            <a:endParaRPr lang="de-DE" sz="1800" dirty="0"/>
          </a:p>
          <a:p>
            <a:pPr>
              <a:buNone/>
            </a:pPr>
            <a:r>
              <a:rPr lang="en-US" sz="1800" dirty="0" smtClean="0"/>
              <a:t>Answer-False</a:t>
            </a:r>
            <a:r>
              <a:rPr lang="en-US" sz="1800" dirty="0"/>
              <a:t>: Furniture rental is typically for long term accommodations, but can be used for both short term and long term assignments as </a:t>
            </a:r>
            <a:r>
              <a:rPr lang="en-US" sz="1800" dirty="0" smtClean="0"/>
              <a:t>needed</a:t>
            </a:r>
          </a:p>
          <a:p>
            <a:pPr>
              <a:buNone/>
            </a:pPr>
            <a:endParaRPr lang="en-US" sz="1800" dirty="0"/>
          </a:p>
          <a:p>
            <a:pPr>
              <a:buNone/>
            </a:pPr>
            <a:r>
              <a:rPr lang="en-US" sz="1800" dirty="0" smtClean="0"/>
              <a:t>Home Search does not include the negotiation on the contract.</a:t>
            </a:r>
          </a:p>
          <a:p>
            <a:pPr>
              <a:buNone/>
            </a:pPr>
            <a:r>
              <a:rPr lang="en-US" sz="1800" dirty="0" smtClean="0"/>
              <a:t>False: We shall always assist our customer to minimize costs.</a:t>
            </a:r>
          </a:p>
          <a:p>
            <a:pPr>
              <a:buNone/>
            </a:pPr>
            <a:endParaRPr lang="en-US" sz="1800" dirty="0"/>
          </a:p>
          <a:p>
            <a:pPr>
              <a:buNone/>
            </a:pPr>
            <a:r>
              <a:rPr lang="en-US" sz="1800" dirty="0" smtClean="0"/>
              <a:t>Temporary housing is rather a short term solution.</a:t>
            </a:r>
          </a:p>
          <a:p>
            <a:pPr>
              <a:buNone/>
            </a:pPr>
            <a:r>
              <a:rPr lang="en-US" sz="1800" dirty="0" smtClean="0"/>
              <a:t>True </a:t>
            </a:r>
          </a:p>
          <a:p>
            <a:pPr>
              <a:buNone/>
            </a:pPr>
            <a:endParaRPr lang="en-US" sz="1800" dirty="0"/>
          </a:p>
        </p:txBody>
      </p:sp>
    </p:spTree>
    <p:extLst>
      <p:ext uri="{BB962C8B-B14F-4D97-AF65-F5344CB8AC3E}">
        <p14:creationId xmlns:p14="http://schemas.microsoft.com/office/powerpoint/2010/main" val="2731121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30726"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B706B40-1EB5-41D5-A30E-A67D19E58B03}" type="slidenum">
              <a:rPr lang="nl-BE" altLang="nl-BE" sz="1200">
                <a:solidFill>
                  <a:srgbClr val="898989"/>
                </a:solidFill>
              </a:rPr>
              <a:pPr algn="r">
                <a:spcBef>
                  <a:spcPct val="0"/>
                </a:spcBef>
                <a:buFontTx/>
                <a:buNone/>
              </a:pPr>
              <a:t>37</a:t>
            </a:fld>
            <a:endParaRPr lang="nl-BE" altLang="nl-BE" sz="1200">
              <a:solidFill>
                <a:srgbClr val="898989"/>
              </a:solidFill>
            </a:endParaRPr>
          </a:p>
        </p:txBody>
      </p:sp>
      <p:sp>
        <p:nvSpPr>
          <p:cNvPr id="30727"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30728" name="TextBox 1"/>
          <p:cNvSpPr txBox="1">
            <a:spLocks noChangeArrowheads="1"/>
          </p:cNvSpPr>
          <p:nvPr/>
        </p:nvSpPr>
        <p:spPr bwMode="auto">
          <a:xfrm>
            <a:off x="1939926" y="169864"/>
            <a:ext cx="608171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BE" altLang="de-DE" sz="2800" u="sng" dirty="0">
                <a:solidFill>
                  <a:prstClr val="black"/>
                </a:solidFill>
              </a:rPr>
              <a:t>Little quizz</a:t>
            </a:r>
          </a:p>
        </p:txBody>
      </p:sp>
      <p:sp>
        <p:nvSpPr>
          <p:cNvPr id="30729" name="Rectangle 4"/>
          <p:cNvSpPr>
            <a:spLocks noChangeArrowheads="1"/>
          </p:cNvSpPr>
          <p:nvPr/>
        </p:nvSpPr>
        <p:spPr bwMode="auto">
          <a:xfrm>
            <a:off x="1457324" y="693739"/>
            <a:ext cx="5036609"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fr-FR" sz="1800" u="sng" dirty="0">
                <a:solidFill>
                  <a:prstClr val="black"/>
                </a:solidFill>
                <a:latin typeface="Arial" panose="020B0604020202020204" pitchFamily="34" charset="0"/>
                <a:cs typeface="Arial" panose="020B0604020202020204" pitchFamily="34" charset="0"/>
              </a:rPr>
              <a:t>True or False or multiple choice:</a:t>
            </a:r>
          </a:p>
          <a:p>
            <a:pPr>
              <a:spcBef>
                <a:spcPct val="0"/>
              </a:spcBef>
              <a:buFontTx/>
              <a:buNone/>
            </a:pPr>
            <a:endParaRPr lang="en-US" altLang="fr-FR" sz="1800" dirty="0">
              <a:solidFill>
                <a:prstClr val="black"/>
              </a:solidFill>
              <a:latin typeface="Arial" panose="020B0604020202020204" pitchFamily="34" charset="0"/>
              <a:cs typeface="Arial" panose="020B0604020202020204" pitchFamily="34" charset="0"/>
            </a:endParaRPr>
          </a:p>
          <a:p>
            <a:pPr>
              <a:spcBef>
                <a:spcPct val="0"/>
              </a:spcBef>
              <a:buFontTx/>
              <a:buNone/>
            </a:pPr>
            <a:r>
              <a:rPr lang="en-US" altLang="fr-FR" sz="1100" dirty="0">
                <a:solidFill>
                  <a:prstClr val="black"/>
                </a:solidFill>
                <a:latin typeface="Arial" panose="020B0604020202020204" pitchFamily="34" charset="0"/>
                <a:cs typeface="Arial" panose="020B0604020202020204" pitchFamily="34" charset="0"/>
              </a:rPr>
              <a:t>Q1 Multinational corporations work with Relocation Management Company because:</a:t>
            </a:r>
          </a:p>
          <a:p>
            <a:pPr marL="342900" indent="-342900">
              <a:spcBef>
                <a:spcPct val="0"/>
              </a:spcBef>
              <a:buFontTx/>
              <a:buAutoNum type="alphaUcPeriod"/>
            </a:pPr>
            <a:r>
              <a:rPr lang="en-US" altLang="fr-FR" sz="1100" dirty="0">
                <a:solidFill>
                  <a:srgbClr val="4F81BD">
                    <a:lumMod val="75000"/>
                  </a:srgbClr>
                </a:solidFill>
                <a:latin typeface="Arial" panose="020B0604020202020204" pitchFamily="34" charset="0"/>
                <a:cs typeface="Arial" panose="020B0604020202020204" pitchFamily="34" charset="0"/>
              </a:rPr>
              <a:t>They seek </a:t>
            </a:r>
            <a:r>
              <a:rPr lang="nl-BE" altLang="fr-FR" sz="1100" dirty="0">
                <a:solidFill>
                  <a:srgbClr val="4F81BD">
                    <a:lumMod val="75000"/>
                  </a:srgbClr>
                </a:solidFill>
                <a:latin typeface="Arial" panose="020B0604020202020204" pitchFamily="34" charset="0"/>
                <a:cs typeface="Arial" panose="020B0604020202020204" pitchFamily="34" charset="0"/>
              </a:rPr>
              <a:t>cost transparency  (True)</a:t>
            </a:r>
          </a:p>
          <a:p>
            <a:pPr marL="342900" indent="-342900">
              <a:spcBef>
                <a:spcPct val="0"/>
              </a:spcBef>
              <a:buFont typeface="+mj-lt"/>
              <a:buAutoNum type="alphaUcPeriod"/>
            </a:pPr>
            <a:r>
              <a:rPr lang="nl-BE" altLang="fr-FR" sz="1100" dirty="0">
                <a:solidFill>
                  <a:srgbClr val="4F81BD">
                    <a:lumMod val="75000"/>
                  </a:srgbClr>
                </a:solidFill>
                <a:latin typeface="Arial" panose="020B0604020202020204" pitchFamily="34" charset="0"/>
                <a:cs typeface="Arial" panose="020B0604020202020204" pitchFamily="34" charset="0"/>
              </a:rPr>
              <a:t>RMCs provide them financial control mechanisms (True)</a:t>
            </a:r>
          </a:p>
          <a:p>
            <a:pPr marL="342900" indent="-342900">
              <a:spcBef>
                <a:spcPct val="0"/>
              </a:spcBef>
              <a:buFont typeface="+mj-lt"/>
              <a:buAutoNum type="alphaUcPeriod"/>
            </a:pPr>
            <a:r>
              <a:rPr lang="nl-BE" altLang="fr-FR" sz="1100" dirty="0">
                <a:solidFill>
                  <a:srgbClr val="4F81BD">
                    <a:lumMod val="75000"/>
                  </a:srgbClr>
                </a:solidFill>
                <a:latin typeface="Arial" panose="020B0604020202020204" pitchFamily="34" charset="0"/>
                <a:cs typeface="Arial" panose="020B0604020202020204" pitchFamily="34" charset="0"/>
              </a:rPr>
              <a:t>They are unable to find DSP companies themselves (False) </a:t>
            </a:r>
          </a:p>
          <a:p>
            <a:pPr>
              <a:spcBef>
                <a:spcPct val="0"/>
              </a:spcBef>
              <a:buFontTx/>
              <a:buNone/>
            </a:pPr>
            <a:endParaRPr lang="nl-BE" altLang="fr-FR" sz="1100" dirty="0">
              <a:solidFill>
                <a:prstClr val="black"/>
              </a:solidFill>
              <a:latin typeface="Arial" panose="020B0604020202020204" pitchFamily="34" charset="0"/>
              <a:cs typeface="Arial" panose="020B0604020202020204" pitchFamily="34" charset="0"/>
            </a:endParaRPr>
          </a:p>
          <a:p>
            <a:pPr>
              <a:spcBef>
                <a:spcPct val="0"/>
              </a:spcBef>
              <a:buFontTx/>
              <a:buNone/>
            </a:pPr>
            <a:r>
              <a:rPr lang="de-AT" altLang="fr-FR" sz="1100" dirty="0">
                <a:solidFill>
                  <a:prstClr val="black"/>
                </a:solidFill>
                <a:latin typeface="Arial" panose="020B0604020202020204" pitchFamily="34" charset="0"/>
                <a:cs typeface="Arial" panose="020B0604020202020204" pitchFamily="34" charset="0"/>
              </a:rPr>
              <a:t>Q2 DSP is the abbreviation for:</a:t>
            </a:r>
          </a:p>
          <a:p>
            <a:pPr marL="342900" indent="-342900">
              <a:spcBef>
                <a:spcPct val="0"/>
              </a:spcBef>
              <a:buFont typeface="+mj-lt"/>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Destination Service Parameter</a:t>
            </a:r>
          </a:p>
          <a:p>
            <a:pPr marL="342900" indent="-342900">
              <a:spcBef>
                <a:spcPct val="0"/>
              </a:spcBef>
              <a:buFont typeface="+mj-lt"/>
              <a:buAutoNum type="alphaUcPeriod"/>
            </a:pPr>
            <a:r>
              <a:rPr lang="de-AT" altLang="fr-FR" sz="1100" dirty="0" err="1">
                <a:solidFill>
                  <a:srgbClr val="4F81BD">
                    <a:lumMod val="75000"/>
                  </a:srgbClr>
                </a:solidFill>
                <a:latin typeface="Arial" panose="020B0604020202020204" pitchFamily="34" charset="0"/>
                <a:cs typeface="Arial" panose="020B0604020202020204" pitchFamily="34" charset="0"/>
              </a:rPr>
              <a:t>Designated</a:t>
            </a:r>
            <a:r>
              <a:rPr lang="de-AT" altLang="fr-FR" sz="1100" dirty="0">
                <a:solidFill>
                  <a:srgbClr val="4F81BD">
                    <a:lumMod val="75000"/>
                  </a:srgbClr>
                </a:solidFill>
                <a:latin typeface="Arial" panose="020B0604020202020204" pitchFamily="34" charset="0"/>
                <a:cs typeface="Arial" panose="020B0604020202020204" pitchFamily="34" charset="0"/>
              </a:rPr>
              <a:t> Service Provider</a:t>
            </a:r>
          </a:p>
          <a:p>
            <a:pPr marL="342900" indent="-342900">
              <a:spcBef>
                <a:spcPct val="0"/>
              </a:spcBef>
              <a:buFont typeface="+mj-lt"/>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Destination Service Provider (correct)</a:t>
            </a:r>
          </a:p>
          <a:p>
            <a:pPr marL="342900" indent="-342900">
              <a:spcBef>
                <a:spcPct val="0"/>
              </a:spcBef>
              <a:buFont typeface="+mj-lt"/>
              <a:buAutoNum type="alphaUcPeriod"/>
            </a:pPr>
            <a:endParaRPr lang="de-AT" altLang="fr-FR" sz="1100" dirty="0">
              <a:solidFill>
                <a:srgbClr val="4F81BD">
                  <a:lumMod val="75000"/>
                </a:srgbClr>
              </a:solidFill>
              <a:latin typeface="Arial" panose="020B0604020202020204" pitchFamily="34" charset="0"/>
              <a:cs typeface="Arial" panose="020B0604020202020204" pitchFamily="34" charset="0"/>
            </a:endParaRPr>
          </a:p>
          <a:p>
            <a:pPr>
              <a:spcBef>
                <a:spcPct val="0"/>
              </a:spcBef>
              <a:buFont typeface="Arial" panose="020B0604020202020204" pitchFamily="34" charset="0"/>
              <a:buNone/>
            </a:pPr>
            <a:r>
              <a:rPr lang="de-AT" altLang="fr-FR" sz="1100" dirty="0">
                <a:solidFill>
                  <a:prstClr val="black"/>
                </a:solidFill>
                <a:latin typeface="Arial" panose="020B0604020202020204" pitchFamily="34" charset="0"/>
                <a:cs typeface="Arial" panose="020B0604020202020204" pitchFamily="34" charset="0"/>
              </a:rPr>
              <a:t>Q3 Which of the following are typical requirements for a DSP team:</a:t>
            </a:r>
          </a:p>
          <a:p>
            <a:pPr marL="342900" indent="-342900">
              <a:spcBef>
                <a:spcPct val="0"/>
              </a:spcBef>
              <a:buFont typeface="+mj-lt"/>
              <a:buAutoNum type="arabicPeriod"/>
            </a:pPr>
            <a:r>
              <a:rPr lang="de-AT" altLang="fr-FR" sz="1100" dirty="0">
                <a:solidFill>
                  <a:srgbClr val="4F81BD">
                    <a:lumMod val="75000"/>
                  </a:srgbClr>
                </a:solidFill>
                <a:latin typeface="Arial" panose="020B0604020202020204" pitchFamily="34" charset="0"/>
                <a:cs typeface="Arial" panose="020B0604020202020204" pitchFamily="34" charset="0"/>
              </a:rPr>
              <a:t>Availability on Sunday</a:t>
            </a:r>
          </a:p>
          <a:p>
            <a:pPr marL="342900" indent="-342900">
              <a:spcBef>
                <a:spcPct val="0"/>
              </a:spcBef>
              <a:buFont typeface="+mj-lt"/>
              <a:buAutoNum type="arabicPeriod"/>
            </a:pPr>
            <a:r>
              <a:rPr lang="de-AT" altLang="fr-FR" sz="1100" dirty="0">
                <a:solidFill>
                  <a:srgbClr val="4F81BD">
                    <a:lumMod val="75000"/>
                  </a:srgbClr>
                </a:solidFill>
                <a:latin typeface="Arial" panose="020B0604020202020204" pitchFamily="34" charset="0"/>
                <a:cs typeface="Arial" panose="020B0604020202020204" pitchFamily="34" charset="0"/>
              </a:rPr>
              <a:t>highly personalized services</a:t>
            </a:r>
          </a:p>
          <a:p>
            <a:pPr marL="342900" indent="-342900">
              <a:spcBef>
                <a:spcPct val="0"/>
              </a:spcBef>
              <a:buFont typeface="+mj-lt"/>
              <a:buAutoNum type="arabicPeriod"/>
            </a:pPr>
            <a:r>
              <a:rPr lang="de-AT" altLang="fr-FR" sz="1100" dirty="0">
                <a:solidFill>
                  <a:srgbClr val="4F81BD">
                    <a:lumMod val="75000"/>
                  </a:srgbClr>
                </a:solidFill>
                <a:latin typeface="Arial" panose="020B0604020202020204" pitchFamily="34" charset="0"/>
                <a:cs typeface="Arial" panose="020B0604020202020204" pitchFamily="34" charset="0"/>
              </a:rPr>
              <a:t>Deep local knowledge of schools &amp; neighborhoods</a:t>
            </a:r>
          </a:p>
          <a:p>
            <a:pPr marL="342900" indent="-342900">
              <a:spcBef>
                <a:spcPct val="0"/>
              </a:spcBef>
              <a:buFont typeface="+mj-lt"/>
              <a:buAutoNum type="arabicPeriod"/>
            </a:pPr>
            <a:r>
              <a:rPr lang="de-AT" altLang="fr-FR" sz="1100" dirty="0">
                <a:solidFill>
                  <a:srgbClr val="4F81BD">
                    <a:lumMod val="75000"/>
                  </a:srgbClr>
                </a:solidFill>
                <a:latin typeface="Arial" panose="020B0604020202020204" pitchFamily="34" charset="0"/>
                <a:cs typeface="Arial" panose="020B0604020202020204" pitchFamily="34" charset="0"/>
              </a:rPr>
              <a:t>Understanding of local customs</a:t>
            </a:r>
          </a:p>
          <a:p>
            <a:pPr marL="342900" indent="-342900">
              <a:spcBef>
                <a:spcPct val="0"/>
              </a:spcBef>
              <a:buFont typeface="+mj-lt"/>
              <a:buAutoNum type="arabicPeriod"/>
            </a:pPr>
            <a:r>
              <a:rPr lang="de-AT" altLang="fr-FR" sz="1100" dirty="0">
                <a:solidFill>
                  <a:srgbClr val="4F81BD">
                    <a:lumMod val="75000"/>
                  </a:srgbClr>
                </a:solidFill>
                <a:latin typeface="Arial" panose="020B0604020202020204" pitchFamily="34" charset="0"/>
                <a:cs typeface="Arial" panose="020B0604020202020204" pitchFamily="34" charset="0"/>
              </a:rPr>
              <a:t>Fluent in local language and English</a:t>
            </a:r>
          </a:p>
          <a:p>
            <a:pPr>
              <a:spcBef>
                <a:spcPct val="0"/>
              </a:spcBef>
              <a:buFont typeface="Arial" panose="020B0604020202020204" pitchFamily="34" charset="0"/>
              <a:buNone/>
            </a:pPr>
            <a:r>
              <a:rPr lang="de-AT" altLang="fr-FR" sz="1100" dirty="0">
                <a:solidFill>
                  <a:prstClr val="black"/>
                </a:solidFill>
                <a:latin typeface="Arial" panose="020B0604020202020204" pitchFamily="34" charset="0"/>
                <a:cs typeface="Arial" panose="020B0604020202020204" pitchFamily="34" charset="0"/>
              </a:rPr>
              <a:t>Answer:</a:t>
            </a:r>
          </a:p>
          <a:p>
            <a:pPr marL="342900" indent="-342900">
              <a:spcBef>
                <a:spcPct val="0"/>
              </a:spcBef>
              <a:buFont typeface="Arial" panose="020B0604020202020204" pitchFamily="34" charset="0"/>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2-3-4-5</a:t>
            </a:r>
          </a:p>
          <a:p>
            <a:pPr marL="342900" indent="-342900">
              <a:spcBef>
                <a:spcPct val="0"/>
              </a:spcBef>
              <a:buFont typeface="Arial" panose="020B0604020202020204" pitchFamily="34" charset="0"/>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1-2-3-5</a:t>
            </a:r>
          </a:p>
          <a:p>
            <a:pPr marL="342900" indent="-342900">
              <a:spcBef>
                <a:spcPct val="0"/>
              </a:spcBef>
              <a:buFont typeface="Arial" panose="020B0604020202020204" pitchFamily="34" charset="0"/>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3-5</a:t>
            </a:r>
          </a:p>
          <a:p>
            <a:pPr marL="342900" indent="-342900">
              <a:spcBef>
                <a:spcPct val="0"/>
              </a:spcBef>
              <a:buFont typeface="Arial" panose="020B0604020202020204" pitchFamily="34" charset="0"/>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All of the above (correct)</a:t>
            </a:r>
          </a:p>
          <a:p>
            <a:pPr marL="342900" indent="-342900">
              <a:spcBef>
                <a:spcPct val="0"/>
              </a:spcBef>
              <a:buFont typeface="Arial" panose="020B0604020202020204" pitchFamily="34" charset="0"/>
              <a:buAutoNum type="alphaUcPeriod"/>
            </a:pPr>
            <a:endParaRPr lang="de-AT" altLang="fr-FR" sz="1100" dirty="0">
              <a:solidFill>
                <a:srgbClr val="4F81BD">
                  <a:lumMod val="75000"/>
                </a:srgbClr>
              </a:solidFill>
              <a:latin typeface="Arial" panose="020B0604020202020204" pitchFamily="34" charset="0"/>
              <a:cs typeface="Arial" panose="020B0604020202020204" pitchFamily="34" charset="0"/>
            </a:endParaRPr>
          </a:p>
          <a:p>
            <a:pPr>
              <a:spcBef>
                <a:spcPct val="0"/>
              </a:spcBef>
              <a:buFont typeface="Arial" panose="020B0604020202020204" pitchFamily="34" charset="0"/>
              <a:buNone/>
            </a:pPr>
            <a:r>
              <a:rPr lang="de-AT" altLang="fr-FR" sz="1100" dirty="0">
                <a:solidFill>
                  <a:prstClr val="black"/>
                </a:solidFill>
                <a:latin typeface="Arial" panose="020B0604020202020204" pitchFamily="34" charset="0"/>
                <a:cs typeface="Arial" panose="020B0604020202020204" pitchFamily="34" charset="0"/>
              </a:rPr>
              <a:t>Q4 For RMCs, your typical point of contact to sell your service to would be:</a:t>
            </a:r>
          </a:p>
          <a:p>
            <a:pPr marL="228600" indent="-228600">
              <a:spcBef>
                <a:spcPct val="0"/>
              </a:spcBef>
              <a:buFont typeface="Arial" panose="020B0604020202020204" pitchFamily="34" charset="0"/>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VP of HR</a:t>
            </a:r>
          </a:p>
          <a:p>
            <a:pPr marL="228600" indent="-228600">
              <a:spcBef>
                <a:spcPct val="0"/>
              </a:spcBef>
              <a:buFont typeface="Arial" panose="020B0604020202020204" pitchFamily="34" charset="0"/>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Procurement Manager</a:t>
            </a:r>
          </a:p>
          <a:p>
            <a:pPr marL="228600" indent="-228600">
              <a:spcBef>
                <a:spcPct val="0"/>
              </a:spcBef>
              <a:buFont typeface="Arial" panose="020B0604020202020204" pitchFamily="34" charset="0"/>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Global Supply Chain Manager (correct)</a:t>
            </a:r>
          </a:p>
          <a:p>
            <a:pPr marL="228600" indent="-228600">
              <a:spcBef>
                <a:spcPct val="0"/>
              </a:spcBef>
              <a:buFont typeface="Arial" panose="020B0604020202020204" pitchFamily="34" charset="0"/>
              <a:buAutoNum type="alphaUcPeriod"/>
            </a:pPr>
            <a:r>
              <a:rPr lang="de-AT" altLang="fr-FR" sz="1100" dirty="0">
                <a:solidFill>
                  <a:srgbClr val="4F81BD">
                    <a:lumMod val="75000"/>
                  </a:srgbClr>
                </a:solidFill>
                <a:latin typeface="Arial" panose="020B0604020202020204" pitchFamily="34" charset="0"/>
                <a:cs typeface="Arial" panose="020B0604020202020204" pitchFamily="34" charset="0"/>
              </a:rPr>
              <a:t>President</a:t>
            </a:r>
          </a:p>
          <a:p>
            <a:pPr marL="228600" indent="-228600">
              <a:spcBef>
                <a:spcPct val="0"/>
              </a:spcBef>
              <a:buFont typeface="Arial" panose="020B0604020202020204" pitchFamily="34" charset="0"/>
              <a:buAutoNum type="alphaUcPeriod"/>
            </a:pPr>
            <a:endParaRPr lang="de-AT" altLang="fr-FR" sz="1100" dirty="0">
              <a:solidFill>
                <a:srgbClr val="4F81BD">
                  <a:lumMod val="75000"/>
                </a:srgbClr>
              </a:solidFill>
              <a:latin typeface="Arial" panose="020B0604020202020204" pitchFamily="34" charset="0"/>
              <a:cs typeface="Arial" panose="020B0604020202020204" pitchFamily="34" charset="0"/>
            </a:endParaRPr>
          </a:p>
          <a:p>
            <a:pPr marL="228600" indent="-228600">
              <a:spcBef>
                <a:spcPct val="0"/>
              </a:spcBef>
              <a:buFont typeface="+mj-lt"/>
              <a:buAutoNum type="alphaUcPeriod"/>
            </a:pPr>
            <a:endParaRPr lang="de-AT" altLang="fr-FR" sz="1100" dirty="0">
              <a:solidFill>
                <a:srgbClr val="4F81BD">
                  <a:lumMod val="75000"/>
                </a:srgbClr>
              </a:solidFill>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auto">
          <a:xfrm>
            <a:off x="6757458" y="692684"/>
            <a:ext cx="5036609"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fr-FR" sz="1800" u="sng" dirty="0">
                <a:solidFill>
                  <a:prstClr val="black"/>
                </a:solidFill>
                <a:latin typeface="Arial" panose="020B0604020202020204" pitchFamily="34" charset="0"/>
                <a:cs typeface="Arial" panose="020B0604020202020204" pitchFamily="34" charset="0"/>
              </a:rPr>
              <a:t>True or False:</a:t>
            </a:r>
          </a:p>
          <a:p>
            <a:pPr>
              <a:spcBef>
                <a:spcPct val="0"/>
              </a:spcBef>
              <a:buFontTx/>
              <a:buNone/>
            </a:pPr>
            <a:endParaRPr lang="en-US" altLang="fr-FR" sz="1800" dirty="0">
              <a:solidFill>
                <a:prstClr val="black"/>
              </a:solidFill>
              <a:latin typeface="Arial" panose="020B0604020202020204" pitchFamily="34" charset="0"/>
              <a:cs typeface="Arial" panose="020B0604020202020204" pitchFamily="34" charset="0"/>
            </a:endParaRPr>
          </a:p>
          <a:p>
            <a:pPr>
              <a:spcBef>
                <a:spcPct val="0"/>
              </a:spcBef>
              <a:buFontTx/>
              <a:buNone/>
            </a:pPr>
            <a:r>
              <a:rPr lang="en-US" altLang="fr-FR" sz="1100" dirty="0">
                <a:solidFill>
                  <a:prstClr val="black"/>
                </a:solidFill>
                <a:latin typeface="Arial" panose="020B0604020202020204" pitchFamily="34" charset="0"/>
                <a:cs typeface="Arial" panose="020B0604020202020204" pitchFamily="34" charset="0"/>
              </a:rPr>
              <a:t>In selling DSP services, following USPs specific for DSP should be communicated to the client:</a:t>
            </a:r>
          </a:p>
          <a:p>
            <a:pPr marL="228600" indent="-228600">
              <a:spcBef>
                <a:spcPct val="0"/>
              </a:spcBef>
              <a:buFont typeface="Arial" panose="020B0604020202020204" pitchFamily="34" charset="0"/>
              <a:buAutoNum type="arabicPeriod"/>
            </a:pPr>
            <a:r>
              <a:rPr lang="en-US" altLang="fr-FR" sz="1100" dirty="0">
                <a:solidFill>
                  <a:srgbClr val="4F81BD">
                    <a:lumMod val="75000"/>
                  </a:srgbClr>
                </a:solidFill>
                <a:latin typeface="Arial" panose="020B0604020202020204" pitchFamily="34" charset="0"/>
                <a:cs typeface="Arial" panose="020B0604020202020204" pitchFamily="34" charset="0"/>
              </a:rPr>
              <a:t>Single Point of contact</a:t>
            </a:r>
          </a:p>
          <a:p>
            <a:pPr marL="228600" indent="-228600">
              <a:spcBef>
                <a:spcPct val="0"/>
              </a:spcBef>
              <a:buFont typeface="Arial" panose="020B0604020202020204" pitchFamily="34" charset="0"/>
              <a:buAutoNum type="arabicPeriod"/>
            </a:pPr>
            <a:r>
              <a:rPr lang="en-US" altLang="fr-FR" sz="1100" dirty="0">
                <a:solidFill>
                  <a:srgbClr val="4F81BD">
                    <a:lumMod val="75000"/>
                  </a:srgbClr>
                </a:solidFill>
                <a:latin typeface="Arial" panose="020B0604020202020204" pitchFamily="34" charset="0"/>
                <a:cs typeface="Arial" panose="020B0604020202020204" pitchFamily="34" charset="0"/>
              </a:rPr>
              <a:t>Solid Tri-Wall cardboard boxes</a:t>
            </a:r>
          </a:p>
          <a:p>
            <a:pPr marL="228600" indent="-228600">
              <a:spcBef>
                <a:spcPct val="0"/>
              </a:spcBef>
              <a:buFont typeface="Arial" panose="020B0604020202020204" pitchFamily="34" charset="0"/>
              <a:buAutoNum type="arabicPeriod"/>
            </a:pPr>
            <a:r>
              <a:rPr lang="en-US" altLang="fr-FR" sz="1100" dirty="0">
                <a:solidFill>
                  <a:srgbClr val="4F81BD">
                    <a:lumMod val="75000"/>
                  </a:srgbClr>
                </a:solidFill>
                <a:latin typeface="Arial" panose="020B0604020202020204" pitchFamily="34" charset="0"/>
                <a:cs typeface="Arial" panose="020B0604020202020204" pitchFamily="34" charset="0"/>
              </a:rPr>
              <a:t>Dedicated employees for DSP only</a:t>
            </a:r>
          </a:p>
          <a:p>
            <a:pPr marL="228600" indent="-228600">
              <a:spcBef>
                <a:spcPct val="0"/>
              </a:spcBef>
              <a:buFont typeface="Arial" panose="020B0604020202020204" pitchFamily="34" charset="0"/>
              <a:buAutoNum type="arabicPeriod"/>
            </a:pPr>
            <a:r>
              <a:rPr lang="en-US" altLang="fr-FR" sz="1100" dirty="0">
                <a:solidFill>
                  <a:srgbClr val="4F81BD">
                    <a:lumMod val="75000"/>
                  </a:srgbClr>
                </a:solidFill>
                <a:latin typeface="Arial" panose="020B0604020202020204" pitchFamily="34" charset="0"/>
                <a:cs typeface="Arial" panose="020B0604020202020204" pitchFamily="34" charset="0"/>
              </a:rPr>
              <a:t>Training certification of the movers</a:t>
            </a:r>
          </a:p>
          <a:p>
            <a:pPr>
              <a:spcBef>
                <a:spcPct val="0"/>
              </a:spcBef>
              <a:buFont typeface="Arial" panose="020B0604020202020204" pitchFamily="34" charset="0"/>
              <a:buNone/>
            </a:pPr>
            <a:endParaRPr lang="en-US" altLang="fr-FR" sz="1100" dirty="0">
              <a:solidFill>
                <a:srgbClr val="4F81BD">
                  <a:lumMod val="75000"/>
                </a:srgbClr>
              </a:solidFill>
              <a:latin typeface="Arial" panose="020B0604020202020204" pitchFamily="34" charset="0"/>
              <a:cs typeface="Arial" panose="020B0604020202020204" pitchFamily="34" charset="0"/>
            </a:endParaRPr>
          </a:p>
          <a:p>
            <a:pPr>
              <a:spcBef>
                <a:spcPct val="0"/>
              </a:spcBef>
              <a:buFont typeface="Arial" panose="020B0604020202020204" pitchFamily="34" charset="0"/>
              <a:buNone/>
            </a:pPr>
            <a:r>
              <a:rPr lang="en-US" altLang="fr-FR" sz="1100" dirty="0">
                <a:solidFill>
                  <a:srgbClr val="4F81BD">
                    <a:lumMod val="75000"/>
                  </a:srgbClr>
                </a:solidFill>
                <a:latin typeface="Arial" panose="020B0604020202020204" pitchFamily="34" charset="0"/>
                <a:cs typeface="Arial" panose="020B0604020202020204" pitchFamily="34" charset="0"/>
              </a:rPr>
              <a:t>Answer:</a:t>
            </a:r>
          </a:p>
          <a:p>
            <a:pPr marL="228600" indent="-228600">
              <a:spcBef>
                <a:spcPct val="0"/>
              </a:spcBef>
              <a:buFont typeface="Arial" panose="020B0604020202020204" pitchFamily="34" charset="0"/>
              <a:buAutoNum type="alphaUcPeriod"/>
            </a:pPr>
            <a:r>
              <a:rPr lang="en-US" altLang="fr-FR" sz="1100" dirty="0">
                <a:solidFill>
                  <a:srgbClr val="4F81BD">
                    <a:lumMod val="75000"/>
                  </a:srgbClr>
                </a:solidFill>
                <a:latin typeface="Arial" panose="020B0604020202020204" pitchFamily="34" charset="0"/>
                <a:cs typeface="Arial" panose="020B0604020202020204" pitchFamily="34" charset="0"/>
              </a:rPr>
              <a:t>1+2</a:t>
            </a:r>
          </a:p>
          <a:p>
            <a:pPr marL="228600" indent="-228600">
              <a:spcBef>
                <a:spcPct val="0"/>
              </a:spcBef>
              <a:buFont typeface="Arial" panose="020B0604020202020204" pitchFamily="34" charset="0"/>
              <a:buAutoNum type="alphaUcPeriod"/>
            </a:pPr>
            <a:r>
              <a:rPr lang="en-US" altLang="fr-FR" sz="1100" dirty="0">
                <a:solidFill>
                  <a:srgbClr val="4F81BD">
                    <a:lumMod val="75000"/>
                  </a:srgbClr>
                </a:solidFill>
                <a:latin typeface="Arial" panose="020B0604020202020204" pitchFamily="34" charset="0"/>
                <a:cs typeface="Arial" panose="020B0604020202020204" pitchFamily="34" charset="0"/>
              </a:rPr>
              <a:t>1+3</a:t>
            </a:r>
          </a:p>
          <a:p>
            <a:pPr marL="228600" indent="-228600">
              <a:spcBef>
                <a:spcPct val="0"/>
              </a:spcBef>
              <a:buFont typeface="Arial" panose="020B0604020202020204" pitchFamily="34" charset="0"/>
              <a:buAutoNum type="alphaUcPeriod"/>
            </a:pPr>
            <a:r>
              <a:rPr lang="en-US" altLang="fr-FR" sz="1100" dirty="0">
                <a:solidFill>
                  <a:srgbClr val="4F81BD">
                    <a:lumMod val="75000"/>
                  </a:srgbClr>
                </a:solidFill>
                <a:latin typeface="Arial" panose="020B0604020202020204" pitchFamily="34" charset="0"/>
                <a:cs typeface="Arial" panose="020B0604020202020204" pitchFamily="34" charset="0"/>
              </a:rPr>
              <a:t>2+4</a:t>
            </a:r>
          </a:p>
          <a:p>
            <a:pPr marL="228600" indent="-228600">
              <a:spcBef>
                <a:spcPct val="0"/>
              </a:spcBef>
              <a:buFont typeface="Arial" panose="020B0604020202020204" pitchFamily="34" charset="0"/>
              <a:buAutoNum type="alphaUcPeriod"/>
            </a:pPr>
            <a:r>
              <a:rPr lang="en-US" altLang="fr-FR" sz="1100" dirty="0">
                <a:solidFill>
                  <a:srgbClr val="4F81BD">
                    <a:lumMod val="75000"/>
                  </a:srgbClr>
                </a:solidFill>
                <a:latin typeface="Arial" panose="020B0604020202020204" pitchFamily="34" charset="0"/>
                <a:cs typeface="Arial" panose="020B0604020202020204" pitchFamily="34" charset="0"/>
              </a:rPr>
              <a:t>All of the above (correct)</a:t>
            </a:r>
          </a:p>
          <a:p>
            <a:pPr marL="228600" indent="-228600">
              <a:spcBef>
                <a:spcPct val="0"/>
              </a:spcBef>
              <a:buFont typeface="Arial" panose="020B0604020202020204" pitchFamily="34" charset="0"/>
              <a:buAutoNum type="arabicPeriod"/>
            </a:pPr>
            <a:endParaRPr lang="en-US" altLang="fr-FR" sz="1100" dirty="0">
              <a:solidFill>
                <a:srgbClr val="4F81BD">
                  <a:lumMod val="75000"/>
                </a:srgbClr>
              </a:solidFill>
              <a:latin typeface="Arial" panose="020B0604020202020204" pitchFamily="34" charset="0"/>
              <a:cs typeface="Arial" panose="020B0604020202020204" pitchFamily="34" charset="0"/>
            </a:endParaRPr>
          </a:p>
          <a:p>
            <a:pPr marL="228600" indent="-228600">
              <a:spcBef>
                <a:spcPct val="0"/>
              </a:spcBef>
              <a:buFont typeface="Arial" panose="020B0604020202020204" pitchFamily="34" charset="0"/>
              <a:buAutoNum type="alphaUcPeriod"/>
            </a:pPr>
            <a:endParaRPr lang="de-AT" altLang="fr-FR" sz="1100" dirty="0">
              <a:solidFill>
                <a:srgbClr val="4F81BD">
                  <a:lumMod val="75000"/>
                </a:srgbClr>
              </a:solidFill>
              <a:latin typeface="Arial" panose="020B0604020202020204" pitchFamily="34" charset="0"/>
              <a:cs typeface="Arial" panose="020B0604020202020204" pitchFamily="34" charset="0"/>
            </a:endParaRPr>
          </a:p>
          <a:p>
            <a:pPr marL="228600" indent="-228600">
              <a:spcBef>
                <a:spcPct val="0"/>
              </a:spcBef>
              <a:buFont typeface="Arial" panose="020B0604020202020204" pitchFamily="34" charset="0"/>
              <a:buAutoNum type="alphaUcPeriod"/>
            </a:pPr>
            <a:endParaRPr lang="de-AT" altLang="fr-FR" sz="1100" dirty="0">
              <a:solidFill>
                <a:srgbClr val="4F81BD">
                  <a:lumMod val="75000"/>
                </a:srgbClr>
              </a:solidFill>
              <a:latin typeface="Arial" panose="020B0604020202020204" pitchFamily="34" charset="0"/>
              <a:cs typeface="Arial" panose="020B0604020202020204" pitchFamily="34" charset="0"/>
            </a:endParaRPr>
          </a:p>
          <a:p>
            <a:pPr>
              <a:spcBef>
                <a:spcPct val="0"/>
              </a:spcBef>
              <a:buFont typeface="Arial" panose="020B0604020202020204" pitchFamily="34" charset="0"/>
              <a:buNone/>
            </a:pPr>
            <a:endParaRPr lang="de-AT" altLang="fr-FR" sz="1100" dirty="0">
              <a:solidFill>
                <a:srgbClr val="4F81BD">
                  <a:lumMod val="75000"/>
                </a:srgbClr>
              </a:solidFill>
              <a:latin typeface="Arial" panose="020B0604020202020204" pitchFamily="34" charset="0"/>
              <a:cs typeface="Arial" panose="020B0604020202020204" pitchFamily="34" charset="0"/>
            </a:endParaRPr>
          </a:p>
          <a:p>
            <a:pPr marL="342900" indent="-342900">
              <a:spcBef>
                <a:spcPct val="0"/>
              </a:spcBef>
              <a:buFont typeface="+mj-lt"/>
              <a:buAutoNum type="alphaUcPeriod"/>
            </a:pPr>
            <a:endParaRPr lang="de-AT" altLang="fr-FR" sz="1100" dirty="0">
              <a:solidFill>
                <a:srgbClr val="4F81BD">
                  <a:lumMod val="75000"/>
                </a:srgbClr>
              </a:solidFill>
              <a:latin typeface="Arial" panose="020B0604020202020204" pitchFamily="34" charset="0"/>
              <a:cs typeface="Arial" panose="020B0604020202020204" pitchFamily="34" charset="0"/>
            </a:endParaRPr>
          </a:p>
          <a:p>
            <a:pPr>
              <a:spcBef>
                <a:spcPct val="0"/>
              </a:spcBef>
              <a:buFont typeface="Arial" panose="020B0604020202020204" pitchFamily="34" charset="0"/>
              <a:buNone/>
            </a:pPr>
            <a:endParaRPr lang="de-AT" altLang="fr-FR" sz="1100" dirty="0">
              <a:solidFill>
                <a:srgbClr val="4F81BD">
                  <a:lumMod val="75000"/>
                </a:srgbClr>
              </a:solidFill>
              <a:latin typeface="Arial" panose="020B0604020202020204" pitchFamily="34" charset="0"/>
              <a:cs typeface="Arial" panose="020B0604020202020204" pitchFamily="34" charset="0"/>
            </a:endParaRPr>
          </a:p>
          <a:p>
            <a:pPr>
              <a:spcBef>
                <a:spcPct val="0"/>
              </a:spcBef>
              <a:buFont typeface="Arial" panose="020B0604020202020204" pitchFamily="34" charset="0"/>
              <a:buNone/>
            </a:pPr>
            <a:endParaRPr lang="nl-BE" altLang="fr-FR" sz="1400" b="1" dirty="0">
              <a:solidFill>
                <a:srgbClr val="4F81BD">
                  <a:lumMod val="75000"/>
                </a:srgbClr>
              </a:solidFill>
              <a:latin typeface="Calibri"/>
            </a:endParaRPr>
          </a:p>
        </p:txBody>
      </p:sp>
    </p:spTree>
    <p:extLst>
      <p:ext uri="{BB962C8B-B14F-4D97-AF65-F5344CB8AC3E}">
        <p14:creationId xmlns:p14="http://schemas.microsoft.com/office/powerpoint/2010/main" val="415002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402263" y="3965576"/>
            <a:ext cx="5275262" cy="2892425"/>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a:t>
            </a:r>
          </a:p>
          <a:p>
            <a:pPr eaLnBrk="1" hangingPunct="1">
              <a:spcBef>
                <a:spcPct val="0"/>
              </a:spcBef>
              <a:buFontTx/>
              <a:buNone/>
              <a:defRPr/>
            </a:pPr>
            <a:r>
              <a:rPr lang="en-US" altLang="fr-FR" sz="1400" dirty="0">
                <a:solidFill>
                  <a:prstClr val="black"/>
                </a:solidFill>
              </a:rPr>
              <a:t>In our industry we often hear people mention  DSP or DS.  But what does it mean and where is the connection with moving companies, trucks , warehouses, cartons. DSP means Destination Service provider and DS stands for Destination Services. This is a bit confusing for in the moving industry destination services  is the service you provide on incoming household goods shipment and you are arranging the Custom clearance,   haulage of the shipment to the residence, unloading and unpacking . In this module we will explain what kind of services are meant if we say Destination Services, from a relocation perspective  . But before doing so let’s have a look WHEN these relatively new services started and WHY these were needed,</a:t>
            </a:r>
            <a:r>
              <a:rPr lang="nl-BE" altLang="fr-FR" sz="1400" b="1" dirty="0">
                <a:solidFill>
                  <a:prstClr val="black"/>
                </a:solidFill>
              </a:rPr>
              <a:t> and who the stakeholders are.</a:t>
            </a:r>
          </a:p>
        </p:txBody>
      </p:sp>
      <p:sp>
        <p:nvSpPr>
          <p:cNvPr id="6" name="TextBox 5"/>
          <p:cNvSpPr txBox="1"/>
          <p:nvPr/>
        </p:nvSpPr>
        <p:spPr>
          <a:xfrm>
            <a:off x="1704975" y="4730750"/>
            <a:ext cx="3348038" cy="738188"/>
          </a:xfrm>
          <a:prstGeom prst="rect">
            <a:avLst/>
          </a:prstGeom>
          <a:solidFill>
            <a:schemeClr val="bg1">
              <a:lumMod val="85000"/>
            </a:schemeClr>
          </a:solidFill>
        </p:spPr>
        <p:txBody>
          <a:bodyPr anchor="t">
            <a:spAutoFit/>
          </a:bodyPr>
          <a:lstStyle/>
          <a:p>
            <a:pPr>
              <a:defRPr/>
            </a:pPr>
            <a:r>
              <a:rPr lang="nl-BE" sz="1400" b="1" dirty="0">
                <a:solidFill>
                  <a:prstClr val="black"/>
                </a:solidFill>
              </a:rPr>
              <a:t>Animation instructions:</a:t>
            </a:r>
          </a:p>
          <a:p>
            <a:pPr>
              <a:defRPr/>
            </a:pPr>
            <a:r>
              <a:rPr lang="nl-BE" sz="1400" b="1" dirty="0">
                <a:solidFill>
                  <a:prstClr val="black"/>
                </a:solidFill>
              </a:rPr>
              <a:t>Have in </a:t>
            </a:r>
            <a:r>
              <a:rPr lang="nl-BE" sz="1400" b="1" dirty="0" err="1">
                <a:solidFill>
                  <a:prstClr val="black"/>
                </a:solidFill>
              </a:rPr>
              <a:t>capital</a:t>
            </a:r>
            <a:r>
              <a:rPr lang="nl-BE" sz="1400" b="1" dirty="0">
                <a:solidFill>
                  <a:prstClr val="black"/>
                </a:solidFill>
              </a:rPr>
              <a:t> </a:t>
            </a:r>
            <a:r>
              <a:rPr lang="nl-BE" sz="1400" b="1" dirty="0" err="1">
                <a:solidFill>
                  <a:prstClr val="black"/>
                </a:solidFill>
              </a:rPr>
              <a:t>letters</a:t>
            </a:r>
            <a:r>
              <a:rPr lang="nl-BE" sz="1400" b="1" dirty="0">
                <a:solidFill>
                  <a:prstClr val="black"/>
                </a:solidFill>
              </a:rPr>
              <a:t> DSP , DS ,WHAT IS IT , WHEN, WHY  pop up </a:t>
            </a:r>
          </a:p>
        </p:txBody>
      </p:sp>
      <p:cxnSp>
        <p:nvCxnSpPr>
          <p:cNvPr id="7" name="Straight Connector 6"/>
          <p:cNvCxnSpPr/>
          <p:nvPr/>
        </p:nvCxnSpPr>
        <p:spPr>
          <a:xfrm flipV="1">
            <a:off x="1704975" y="3808414"/>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6150" name="Slide Number Placeholder 13"/>
          <p:cNvSpPr txBox="1">
            <a:spLocks noGrp="1"/>
          </p:cNvSpPr>
          <p:nvPr/>
        </p:nvSpPr>
        <p:spPr bwMode="auto">
          <a:xfrm>
            <a:off x="8040688"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7BE657F7-1B06-4852-9809-DF0F7EE32743}" type="slidenum">
              <a:rPr lang="nl-BE" altLang="nl-BE" sz="1200">
                <a:solidFill>
                  <a:srgbClr val="898989"/>
                </a:solidFill>
              </a:rPr>
              <a:pPr algn="r">
                <a:spcBef>
                  <a:spcPct val="0"/>
                </a:spcBef>
                <a:buFontTx/>
                <a:buNone/>
              </a:pPr>
              <a:t>4</a:t>
            </a:fld>
            <a:endParaRPr lang="nl-BE" altLang="nl-BE" sz="1200">
              <a:solidFill>
                <a:srgbClr val="898989"/>
              </a:solidFill>
            </a:endParaRPr>
          </a:p>
        </p:txBody>
      </p:sp>
      <p:sp>
        <p:nvSpPr>
          <p:cNvPr id="6151"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6152" name="TextBox 3"/>
          <p:cNvSpPr txBox="1">
            <a:spLocks noChangeArrowheads="1"/>
          </p:cNvSpPr>
          <p:nvPr/>
        </p:nvSpPr>
        <p:spPr bwMode="auto">
          <a:xfrm>
            <a:off x="1706563" y="220663"/>
            <a:ext cx="88392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Tx/>
              <a:buNone/>
              <a:defRPr/>
            </a:pPr>
            <a:r>
              <a:rPr lang="en-CA" altLang="fr-FR" sz="1800" dirty="0">
                <a:solidFill>
                  <a:prstClr val="black"/>
                </a:solidFill>
                <a:latin typeface="Arial" panose="020B0604020202020204" pitchFamily="34" charset="0"/>
              </a:rPr>
              <a:t>Introduction</a:t>
            </a:r>
          </a:p>
          <a:p>
            <a:pPr>
              <a:spcBef>
                <a:spcPct val="0"/>
              </a:spcBef>
              <a:buFontTx/>
              <a:buNone/>
              <a:defRPr/>
            </a:pPr>
            <a:endParaRPr lang="en-US" altLang="fr-FR" sz="1800" dirty="0">
              <a:solidFill>
                <a:prstClr val="black"/>
              </a:solidFill>
              <a:latin typeface="Arial" panose="020B0604020202020204" pitchFamily="34" charset="0"/>
            </a:endParaRPr>
          </a:p>
          <a:p>
            <a:pPr>
              <a:spcBef>
                <a:spcPct val="0"/>
              </a:spcBef>
              <a:buFontTx/>
              <a:buNone/>
              <a:defRPr/>
            </a:pPr>
            <a:endParaRPr lang="en-US" altLang="fr-FR" sz="1800" dirty="0">
              <a:solidFill>
                <a:prstClr val="black"/>
              </a:solidFill>
              <a:latin typeface="Arial" panose="020B0604020202020204" pitchFamily="34" charset="0"/>
            </a:endParaRPr>
          </a:p>
          <a:p>
            <a:pPr>
              <a:spcBef>
                <a:spcPct val="0"/>
              </a:spcBef>
              <a:buFontTx/>
              <a:buNone/>
              <a:defRPr/>
            </a:pPr>
            <a:r>
              <a:rPr lang="en-US" altLang="fr-FR" dirty="0">
                <a:solidFill>
                  <a:srgbClr val="FF0000"/>
                </a:solidFill>
                <a:latin typeface="Arial" panose="020B0604020202020204" pitchFamily="34" charset="0"/>
              </a:rPr>
              <a:t>DSP</a:t>
            </a:r>
            <a:r>
              <a:rPr lang="en-US" altLang="fr-FR" sz="1800" dirty="0">
                <a:solidFill>
                  <a:prstClr val="black"/>
                </a:solidFill>
                <a:latin typeface="Arial" panose="020B0604020202020204" pitchFamily="34" charset="0"/>
              </a:rPr>
              <a:t>				</a:t>
            </a:r>
            <a:r>
              <a:rPr lang="en-US" altLang="fr-FR" sz="6000" dirty="0">
                <a:solidFill>
                  <a:srgbClr val="5B9BD5"/>
                </a:solidFill>
                <a:latin typeface="Arial" panose="020B0604020202020204" pitchFamily="34" charset="0"/>
              </a:rPr>
              <a:t>DS</a:t>
            </a:r>
          </a:p>
          <a:p>
            <a:pPr>
              <a:spcBef>
                <a:spcPct val="0"/>
              </a:spcBef>
              <a:buFontTx/>
              <a:buNone/>
              <a:defRPr/>
            </a:pPr>
            <a:endParaRPr lang="en-US" altLang="fr-FR" sz="1800" dirty="0">
              <a:solidFill>
                <a:prstClr val="black"/>
              </a:solidFill>
              <a:latin typeface="Arial" panose="020B0604020202020204" pitchFamily="34" charset="0"/>
            </a:endParaRPr>
          </a:p>
          <a:p>
            <a:pPr>
              <a:spcBef>
                <a:spcPct val="0"/>
              </a:spcBef>
              <a:buFontTx/>
              <a:buNone/>
              <a:defRPr/>
            </a:pPr>
            <a:r>
              <a:rPr lang="en-US" altLang="fr-FR" sz="1800" dirty="0">
                <a:solidFill>
                  <a:prstClr val="black"/>
                </a:solidFill>
                <a:latin typeface="Arial" panose="020B0604020202020204" pitchFamily="34" charset="0"/>
              </a:rPr>
              <a:t>		</a:t>
            </a:r>
            <a:r>
              <a:rPr lang="en-US" altLang="fr-FR" sz="4000" dirty="0">
                <a:solidFill>
                  <a:prstClr val="black"/>
                </a:solidFill>
                <a:latin typeface="Arial" panose="020B0604020202020204" pitchFamily="34" charset="0"/>
              </a:rPr>
              <a:t>WHAT IS IT</a:t>
            </a:r>
          </a:p>
          <a:p>
            <a:pPr>
              <a:spcBef>
                <a:spcPct val="0"/>
              </a:spcBef>
              <a:buFontTx/>
              <a:buNone/>
              <a:defRPr/>
            </a:pPr>
            <a:r>
              <a:rPr lang="en-US" altLang="fr-FR" sz="1800" dirty="0">
                <a:solidFill>
                  <a:prstClr val="black"/>
                </a:solidFill>
                <a:latin typeface="Arial" panose="020B0604020202020204" pitchFamily="34" charset="0"/>
              </a:rPr>
              <a:t>	</a:t>
            </a:r>
            <a:r>
              <a:rPr lang="en-US" altLang="fr-FR" sz="3600" dirty="0">
                <a:solidFill>
                  <a:srgbClr val="70AD47"/>
                </a:solidFill>
                <a:latin typeface="Arial" panose="020B0604020202020204" pitchFamily="34" charset="0"/>
              </a:rPr>
              <a:t>WHEN</a:t>
            </a:r>
            <a:r>
              <a:rPr lang="en-US" altLang="fr-FR" sz="3600" dirty="0">
                <a:solidFill>
                  <a:prstClr val="black"/>
                </a:solidFill>
                <a:latin typeface="Arial" panose="020B0604020202020204" pitchFamily="34" charset="0"/>
              </a:rPr>
              <a:t>	</a:t>
            </a:r>
            <a:r>
              <a:rPr lang="en-US" altLang="fr-FR" sz="1800" dirty="0">
                <a:solidFill>
                  <a:prstClr val="black"/>
                </a:solidFill>
                <a:latin typeface="Arial" panose="020B0604020202020204" pitchFamily="34" charset="0"/>
              </a:rPr>
              <a:t>			</a:t>
            </a:r>
            <a:r>
              <a:rPr lang="en-US" altLang="fr-FR" sz="6000" dirty="0">
                <a:solidFill>
                  <a:srgbClr val="FFFF00"/>
                </a:solidFill>
                <a:latin typeface="Arial" panose="020B0604020202020204" pitchFamily="34" charset="0"/>
              </a:rPr>
              <a:t>WHY</a:t>
            </a:r>
          </a:p>
        </p:txBody>
      </p:sp>
    </p:spTree>
    <p:extLst>
      <p:ext uri="{BB962C8B-B14F-4D97-AF65-F5344CB8AC3E}">
        <p14:creationId xmlns:p14="http://schemas.microsoft.com/office/powerpoint/2010/main" val="1785575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159375" y="3141664"/>
            <a:ext cx="5386388" cy="3538537"/>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a:t>
            </a:r>
          </a:p>
          <a:p>
            <a:pPr eaLnBrk="1" hangingPunct="1">
              <a:spcBef>
                <a:spcPct val="0"/>
              </a:spcBef>
              <a:buFontTx/>
              <a:buNone/>
              <a:defRPr/>
            </a:pPr>
            <a:r>
              <a:rPr lang="en-US" sz="1400" dirty="0">
                <a:solidFill>
                  <a:prstClr val="black"/>
                </a:solidFill>
              </a:rPr>
              <a:t>In the early 90’s and especially in the USA some real estate brokers working for multinationals were taking care of the process of selling and buying transferee's houses when this individual had to move within the USA, they were also asked to provide additional services like Home Search, School Search, Settling in Services, Departure Services to name just a few. Those brokers recognized the opportunity and need  and some started selling the one stop shop model to corporate clients.  Gradually they even included the moving services. The third party was born and some moving companies considered this  to be a threat  as for the  historical liaison they used to have with decision makers at corporate level was becoming less or even disappeared.  They feared the one stop shop solution presented by these third parties would inevitably lead to moving companies becoming mere one of the many providers to the relocation industry. A positon which they did not desire and this would stop them creating their own future .</a:t>
            </a:r>
            <a:endParaRPr lang="nl-BE" altLang="fr-FR" sz="1400" b="1" dirty="0">
              <a:solidFill>
                <a:prstClr val="black"/>
              </a:solidFill>
            </a:endParaRPr>
          </a:p>
        </p:txBody>
      </p:sp>
      <p:sp>
        <p:nvSpPr>
          <p:cNvPr id="6" name="TextBox 5"/>
          <p:cNvSpPr txBox="1"/>
          <p:nvPr/>
        </p:nvSpPr>
        <p:spPr>
          <a:xfrm>
            <a:off x="1704975" y="4730750"/>
            <a:ext cx="3348038" cy="954088"/>
          </a:xfrm>
          <a:prstGeom prst="rect">
            <a:avLst/>
          </a:prstGeom>
          <a:solidFill>
            <a:schemeClr val="bg1">
              <a:lumMod val="85000"/>
            </a:schemeClr>
          </a:solidFill>
        </p:spPr>
        <p:txBody>
          <a:bodyPr>
            <a:spAutoFit/>
          </a:bodyPr>
          <a:lstStyle/>
          <a:p>
            <a:pPr>
              <a:defRPr/>
            </a:pPr>
            <a:r>
              <a:rPr lang="nl-BE" sz="1400" b="1" dirty="0">
                <a:solidFill>
                  <a:prstClr val="black"/>
                </a:solidFill>
              </a:rPr>
              <a:t>Animation instructions:</a:t>
            </a:r>
          </a:p>
          <a:p>
            <a:pPr>
              <a:defRPr/>
            </a:pPr>
            <a:r>
              <a:rPr lang="nl-BE" sz="1400" b="1" dirty="0">
                <a:solidFill>
                  <a:prstClr val="black"/>
                </a:solidFill>
              </a:rPr>
              <a:t>Photo of big </a:t>
            </a:r>
            <a:r>
              <a:rPr lang="nl-BE" sz="1400" b="1" dirty="0" err="1">
                <a:solidFill>
                  <a:prstClr val="black"/>
                </a:solidFill>
              </a:rPr>
              <a:t>american</a:t>
            </a:r>
            <a:r>
              <a:rPr lang="nl-BE" sz="1400" b="1" dirty="0">
                <a:solidFill>
                  <a:prstClr val="black"/>
                </a:solidFill>
              </a:rPr>
              <a:t> </a:t>
            </a:r>
            <a:r>
              <a:rPr lang="nl-BE" sz="1400" b="1" dirty="0" err="1">
                <a:solidFill>
                  <a:prstClr val="black"/>
                </a:solidFill>
              </a:rPr>
              <a:t>residence</a:t>
            </a:r>
            <a:r>
              <a:rPr lang="nl-BE" sz="1400" b="1" dirty="0">
                <a:solidFill>
                  <a:prstClr val="black"/>
                </a:solidFill>
              </a:rPr>
              <a:t> </a:t>
            </a:r>
            <a:r>
              <a:rPr lang="nl-BE" sz="1400" b="1" dirty="0" err="1">
                <a:solidFill>
                  <a:prstClr val="black"/>
                </a:solidFill>
              </a:rPr>
              <a:t>and</a:t>
            </a:r>
            <a:r>
              <a:rPr lang="nl-BE" sz="1400" b="1" dirty="0">
                <a:solidFill>
                  <a:prstClr val="black"/>
                </a:solidFill>
              </a:rPr>
              <a:t> real </a:t>
            </a:r>
            <a:r>
              <a:rPr lang="nl-BE" sz="1400" b="1" dirty="0" err="1">
                <a:solidFill>
                  <a:prstClr val="black"/>
                </a:solidFill>
              </a:rPr>
              <a:t>estate</a:t>
            </a:r>
            <a:r>
              <a:rPr lang="nl-BE" sz="1400" b="1" dirty="0">
                <a:solidFill>
                  <a:prstClr val="black"/>
                </a:solidFill>
              </a:rPr>
              <a:t> broker.  </a:t>
            </a:r>
            <a:r>
              <a:rPr lang="nl-BE" sz="1400" b="1" dirty="0" err="1">
                <a:solidFill>
                  <a:prstClr val="black"/>
                </a:solidFill>
              </a:rPr>
              <a:t>Third</a:t>
            </a:r>
            <a:r>
              <a:rPr lang="nl-BE" sz="1400" b="1" dirty="0">
                <a:solidFill>
                  <a:prstClr val="black"/>
                </a:solidFill>
              </a:rPr>
              <a:t> Party.. </a:t>
            </a:r>
            <a:r>
              <a:rPr lang="nl-BE" sz="1400" b="1" dirty="0" err="1">
                <a:solidFill>
                  <a:prstClr val="black"/>
                </a:solidFill>
              </a:rPr>
              <a:t>One</a:t>
            </a:r>
            <a:r>
              <a:rPr lang="nl-BE" sz="1400" b="1" dirty="0">
                <a:solidFill>
                  <a:prstClr val="black"/>
                </a:solidFill>
              </a:rPr>
              <a:t> stop shop </a:t>
            </a:r>
            <a:r>
              <a:rPr lang="nl-BE" sz="1400" b="1" dirty="0" err="1">
                <a:solidFill>
                  <a:prstClr val="black"/>
                </a:solidFill>
              </a:rPr>
              <a:t>popping</a:t>
            </a:r>
            <a:r>
              <a:rPr lang="nl-BE" sz="1400" b="1" dirty="0">
                <a:solidFill>
                  <a:prstClr val="black"/>
                </a:solidFill>
              </a:rPr>
              <a:t> up </a:t>
            </a:r>
            <a:r>
              <a:rPr lang="nl-BE" sz="1400" b="1" dirty="0" err="1">
                <a:solidFill>
                  <a:prstClr val="black"/>
                </a:solidFill>
              </a:rPr>
              <a:t>and</a:t>
            </a:r>
            <a:r>
              <a:rPr lang="nl-BE" sz="1400" b="1" dirty="0">
                <a:solidFill>
                  <a:prstClr val="black"/>
                </a:solidFill>
              </a:rPr>
              <a:t> </a:t>
            </a:r>
            <a:r>
              <a:rPr lang="nl-BE" sz="1400" b="1" dirty="0" err="1">
                <a:solidFill>
                  <a:prstClr val="black"/>
                </a:solidFill>
              </a:rPr>
              <a:t>someone</a:t>
            </a:r>
            <a:r>
              <a:rPr lang="nl-BE" sz="1400" b="1" dirty="0">
                <a:solidFill>
                  <a:prstClr val="black"/>
                </a:solidFill>
              </a:rPr>
              <a:t> </a:t>
            </a:r>
            <a:r>
              <a:rPr lang="nl-BE" sz="1400" b="1" dirty="0" err="1">
                <a:solidFill>
                  <a:prstClr val="black"/>
                </a:solidFill>
              </a:rPr>
              <a:t>looking</a:t>
            </a:r>
            <a:r>
              <a:rPr lang="nl-BE" sz="1400" b="1" dirty="0">
                <a:solidFill>
                  <a:prstClr val="black"/>
                </a:solidFill>
              </a:rPr>
              <a:t> </a:t>
            </a:r>
            <a:r>
              <a:rPr lang="nl-BE" sz="1400" b="1" dirty="0" err="1">
                <a:solidFill>
                  <a:prstClr val="black"/>
                </a:solidFill>
              </a:rPr>
              <a:t>scared</a:t>
            </a:r>
            <a:r>
              <a:rPr lang="nl-BE" sz="1400" b="1" dirty="0">
                <a:solidFill>
                  <a:prstClr val="black"/>
                </a:solidFill>
              </a:rPr>
              <a:t> </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8198"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1719653B-F31B-4BC0-B11D-C4766C14DCC6}" type="slidenum">
              <a:rPr lang="nl-BE" altLang="nl-BE" sz="1200">
                <a:solidFill>
                  <a:srgbClr val="898989"/>
                </a:solidFill>
              </a:rPr>
              <a:pPr algn="r">
                <a:spcBef>
                  <a:spcPct val="0"/>
                </a:spcBef>
                <a:buFontTx/>
                <a:buNone/>
              </a:pPr>
              <a:t>5</a:t>
            </a:fld>
            <a:endParaRPr lang="nl-BE" altLang="nl-BE" sz="1200">
              <a:solidFill>
                <a:srgbClr val="898989"/>
              </a:solidFill>
            </a:endParaRPr>
          </a:p>
        </p:txBody>
      </p:sp>
      <p:sp>
        <p:nvSpPr>
          <p:cNvPr id="8199"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8200" name="TextBox 3"/>
          <p:cNvSpPr txBox="1">
            <a:spLocks noChangeArrowheads="1"/>
          </p:cNvSpPr>
          <p:nvPr/>
        </p:nvSpPr>
        <p:spPr bwMode="auto">
          <a:xfrm>
            <a:off x="1706563" y="220664"/>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Tx/>
              <a:buNone/>
            </a:pPr>
            <a:endParaRPr lang="en-CA"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p:txBody>
      </p:sp>
      <p:sp>
        <p:nvSpPr>
          <p:cNvPr id="8201" name="AutoShape 2" descr="data:image/png;base64,iVBORw0KGgoAAAANSUhEUgAAATAAAABvCAMAAABcimxXAAAA/FBMVEX///8APn4ANHkAOHsAMnj1+PsAO3wAMHgAJHP3+Pl+lbWMp8SmscYAOnwANnqXrMXd5u8pUIjO2eVNdqMzXJC9xdTt8vcAG298jK3++fmKn7xzk7bo6u/X4OoARIM1ZZhkiK8HUY27y9wAKnX96uv75eZlf6byoqWuv9MAJXP98vIAT4waSoURWJI0WI0ADmziAAD40NHxmZzsg4XpW1/qZmpIbZz4x8kAFW3oNj7yoKO3yNpXb5ojS4TpVVrufID2ur31srTkHyjpRk3lLTTrWV+guNDwjpGVorvlPkLkIipdeKHrcHQ4aZvjABPqTVRBcaB8nb2FlLJXgau3TavlAAAVxklEQVR4nO2deUPivBbGU7qxdaGtVZaWUrYKhRGRIi8oIE4VwVHk+3+Xm7SsZSuO95W5d54/kKVL+mtycnJyGgH4hHQxbXxmv/9XKcQorfLfXYo/SEmJ1xn7u0vxB8kMA5L++O5S/CkKcWxaAUDCRJv87rL8EUpIHDJfwigTDH93Wf4EtSXBfSMrFqZ/b1n+CIlLf4KjE99YkD9F1eVbnr74vnL8MdJW3hOWcZb6roL8ESJ1fQIUg+Mcuw+yDJbVvrlIpy0DUy0hTRAEXUYfJ5W0WpW/u1AnrJCYtsw24A3bVtxvSMsUvrdMpy0tKrdD6I3MC+5YskD9HYXv0cQAZNtOfFyM0tIIEkvZr4EE+DsM3yZO40gwbfMiS2cvs9nLjMaDUCLLstIolvzuwp2iMJYg2hWn/cnKwtALtpQNsH8N/6YUrGNLgS1jIeU5Wo39bZQbUrARqQhCCPC80G4ra791/gLbItWCVMhE9S5mqqp6tvqT9heYV6QiV03YHEP6JNnpdAqTtSqWuFN27fj/qsh5uRKI7vpVZ9pADv2b5Tl5vbMMRT/v/BmbJDp/Q/yrqsQyzJbgFz8LVUwrXET7d0t02goFRVsyz4Cc4nlFMASFT6EWaN8G28BO8sAoAE377kKekkK3BdKYcgkxrWZvz6HYV2TmZe5DAYWMAEj9L7A1IWD6VETSEhEorr2YMJIV5+1fYKsKYVYKkI52dYYd7d8s0MlLkuauqaxEppVMJZNJJ+1UKDKxbZ5HEC3tG4t3ekqyrmuqcNZlkFIdvRZ00gqenwfLYUizM/3mIp6WoudwLNROFKqXVPhMcMVD25USBC6RCMsQmPXdZTwZybYMhCDHVdNpbdLe5dF3pH+3VCesVxoTUtLrga06Vf6/FxRDvc1/7eBfrRAe6WQUjT2wmaZqI+7LTy4LetuIRsNQUSNqtAVh712RZZkX1uT3Lobgrsr6rvInK0AIEwQ2zN0eiOBEiABN+5oPObtYl7HLUxEiFyPJxAiaDkDRNI2rVWl0kTA2roTXDS4SvrgYjUaWtKbOqHARsYWdkQFZaBuRxMVFoTMapdd3HY0uLiLt4+MwIVUASVVkDuSdCMF0UvVl+KOXgVVlw1tbm5KsmhSLMxS2KorBWVyNWZFVZiH1TlUxig2wOA53WBPcPkBhZkzkts7QcybclWHYAL6xK4PjLEupdzGtfZw5gDUMkBKR1UHI8VzlVAqOKF0ppKzIIfgGHlJMCNWqn0BilF5jENgCTNZfg6yH1So2nLjUlgBCQWrnprMdKJzOSsYmswh9eFc2y073WwIPsIoA64/EckYCmZLwyLJeTSQVK0/kCDO1TdWMwu3I1FcBM0Y4vv8yMNxaXkIoeGBjVwzhJratASN87cqyoyOq2TtsjEImK1VEsawGb88v1XIGCVYpEvBJTuGmozbaUIhJfo56CFgqjLEHLwFfyeXzCQwioyyPYfEJDCIzC76zbqYGcFtjKOS8uJqPKtFryH1rYB0/xzsATEizB1oJErVy5b6BwetWE2tn8w0Mmshq2yew6EqklZSR5VJ4PrWlLnGErwnd/cDa2KHW6BQ/trLLEcAwihZXm6V/YLB+spy/MLyizcwFbzxrYsZUL4myKWmb5uo56Ose7AUmMIyfwgdWb80xwDCMFlcM+DHAYF/jL+EylXR9EcHK0hXJSkN7XzYzmY0YPnlx68sw7gPGp/3ULwzLrqYMHQcMo5PLEx4FDKMIf4k3UVg6ZWKZktBOpqG9RZVANadeOnKB9ne43cDIi8C2ckKvAPlIK9+oqyffAMZA74tlocfmdeNmey+nvzaAMTjDIuH4tj3xqi8/VtARsGTynQ5Sd+lOIZwwtvklfDr9u8CMze6RCeBmtWpJ1aqpEsSsPwis5btvAKta1qgABd1+k92sskxsUT+9wFTJ6qA9Cx2rigU2rUOg4KcRpSYhYTJNjy6eo4a+e3CmSP6SeHYDIy3v1VG0FI7CESSv6IJuRBOjCk3Ay2DXJt49wCjTmM9mpZQ2J+Ib1x0Iz623BxjzqqTc64NjUuNDCnirGaX6SbSX0zzy7eUDcHnJX9b+bmAC7SkfjkX5tbPKyllCyhLptR7HA4xZT1xICRXvYSl17lN5gOHi2nF5bsOBJpIHKMicHVJivkikksLEj1HcDUzztEimui0dNKSIibX+fT8weA2at47R87jKXmBQSsVDjGL2+68p6/Kyo1i+ws9kuJzFfaDdDay83gJWbM1eHQIGS+Yhxsyt7SFg0DB7dj0QkVEC6YxqFExfHttH0Mr6CIntBEZ6mg6r+TmrD2Ag5b1sfPbDQWCgba7fxQOFUs4T7fOOqK73pjy/tSEbEeF8w9nY1E5gisenIHwGJA8DAxHvvZhtchgY6Kw3SuZ9b1mUcw5YgQzm1ENS4JKidXdnqph6p75vcetlVTwcB/ENjPaZ3+IDmHy5fmh81rB8AIt4XZ29ZTHOo0CnGczmzzQ1S1OxalWSrNGo0ylwCwMDB+IptzeWrZ0pUUv5BvZ1TRIAjweLz+6FD2D6UcC4cwF68Fla0wof0AnTDTsy0ZKJRDjMRaNRFJFToHd0cWFZWlSHzLjwYWvnGxh1589P8QOssm7EWP/AlKOBwaYopGRS4duJi44lxVQ8m70Mnv84z0wFEOIqapm9PT8PnqNAozw63LH5NvqwM/PVTX4C2BE17DhgZ7cCULR0NRaLQcsFR5DV93cxOZnYuh6aRcFm4TFddxyUj8Pe/m63wvQ61ow6OXg4f8A+b8NsDzBzb1mUHwLgFUXRDSQf9zuRObjJbmDJjaE3RZft7V3yinwAE7Lrxz2il0yuA2P2T9AqP872/r6h58rBTY4YGqECBqof+v6u1wcw7xiCmH1/GBgveRrzfideoY+cnP34nRpGituC+QxhdhL7KvdhYELMM4aY39bDwDiPmTjg6/AZbaVgHq1+O9tEHv1ODQPChhVzROEMJk12zkgdBMZ7oyDE3DQeBNZWPWMEYv9YUtaw+YORvCGqKF1TzVDw9fbH7TsqF6+9ljP0bXY2HBZU7XeAAW4bLxcDkU0bylZzdgiYYHnDhPR8iwPAQm3WO6Y65JnrqgS3EIzoRblsXYS1gvVqiaNRIcwZAiq9ktAsqALnXEooeXnYddoHTNa2hVznJOhMeNuswX5gslH1NnTcmp9yPzAlsRF33f2wwrwwNhGG2GzuTEmR/ARFPqGvL1maPSMdgl4+9PPdCqZnR78xlkQipS2GfyGKMAubd2QfMCHSwTYCiMuIwz5gelLa4MVIh2PUGgqywMGPPrFUyryLoSlvJLWwaVQqqg/PY/80G5ncOy1J4ZToPe9GiFqccDpUJCnGMGYzRI0XFs3KA4wykxM4ntGNSTJtYpuhWozx0QfKWQMYU8k0q1YBVasULzhO2Za5c+G84CMH4cBEbiga29MsoVjaXj/LBjA8QNBQRGDrTAa1EmbzxvQpFmUJ0XRge2ZHwEcDguPWKBB4lHZ1EEZyz9M1voEhI03vnZyk8PVp+yOn2Vbnyo6bZmPKvp7aS/uIQLiyfE0RHE5GSdkZem+6AG6tlvwoYNTl6ozTUcBwwl+ywHSt2swSK9yc/fXQhBD7qnQnIEdi2Nb2NBNrrpzpGGAMtXb7jwHGSj4XnOBW5+LaU6jXcjlDIGdMQ/NRiiC4XcfXJKPMRHIjk9jdMlnx6HQnJEJaD8n7B8YQBb/JiGejZdl4K6CqkuVIK6hVkILdCRFMO9fM0ZGvA4ay6hLpwMbM4OICljNHvoHhrOa5aN/A6FjEd06dIi5NLJ8WeT7litTvqkA31enUdD2fj0N5sMcBgyRSQjhzub2eUctG6Q8YxdJp3Xsqf8CoAJ08ItdVni7bLp9eGay7wDQ4oHeAyYWyr+P5B+ZImVTVbeZsmVvlAxjDMub7lh7pMDAKZ7GYdtwSVtwyxLMPmCL5zG05Dhg0Z0YhthnGoPB5G9kPjGJYgpIKka1VZD8wigkQavrCPjb/XFgC3gIsuQAW8ZcGejQwFCRPZjcq2WKA4wVGEQThpODAv9mA+qrNxr1b5AXGQG93tiudZSpWOPqJvHO0/Mm8bDNgykTrdMJ2TIKD88gcGPD5mPwngKFapnrHOItJJW8ySszm7OlUm2ocxykKn9pTQTaSUdpcQtO0adLmDLTrZ58/Eeb2gn91gMkjQZhUrFhM1lVuBizlq4sEnwQGy1DdNd/vJ6a/Qz5C1J+SXpi9kUczYPDlrAx7xxVgU5/l/CQwYKieljefjjhBYMYcGHnhABNQlvwZjq0Be/XpCH8WGOmJrp8ysMj8MQKy4BzScIBlqVVgcsXnoq6fBQam61bslIFNrFk/SRacoWsbRUgiBOMCS/0F5tUKMCeCtgSmxKCt76hwGC9jPmfkPg3Mk2HNzB9pPUFgUw8wGwELByhTkKv2HJjqczHEPcBC+y5VVz2ZWnOX8ASBvS9tmANsYgogNMUZtS2jrMoZsIQ/R2wPMEXcErKfSRY9jthihvAEgYnz2P8MWJJpA1IMvEJgsa8EdhbAWTOpbFscQ0l7R0fZHUOjkwA2D4OvAhsF0l8MLJQgUGjgMpM0BGXFyyZ5IUxvOPqLQdqfAIxCwAhxDgwtfvsFwMhX19OiAjQljcLPnGFDGc9h0dycF1k+InyCwGILYBcuMLwNbRidnANzHFf2t4GlVn5h8ADhNkI1wG4J7xDLCaoTBHa3SJh/dnyHSTAKyAwVYTgHWNIBdj71FwbZDYzbN4m7LmYlwH7awJw3DrByRkfA+AUwHwnBSLuBvft7lA1Dz3Ks+DB/CrBMmcc5gLzHrwK2b55oXdnV0MgJAjM9wJIImKjKGRcY9zXA9P0z3itIAtFVc3mCwKqL2XVuVsMMCOyVnLrAjLsvARb21yI3nr4+QWALtwK46+i3swYIFT5AxAZobQ/+LvUFwDYf/tsqVvXOlZ0gsOlivTXDKaxCw3usnwGFBwXoVuqomqXODz0ZN9MuYCkte3g9AZwWDe9pThCYtlhWw31okhRRjQsB0ohIHUu6Q+tVpG5/1w+TFQ3LBvCda5VQOH35uiUlZiOm/+3ASCkBSBnJzTMMyXwIfiaVu2qsCmWhp+1TtG9ga2vceFYVmFhozR0WZ5gFOPTMNxtg1OqO/22GlpJZXTTnGGDrZWG/CFhyyomiVC6XKyOOF4xEEi23+ZqxxIjRhhLQUhYKX/GZ5SNw6/LGJ1I6lyiMpJhqZp1cLUY1JWv0wRm7OIQi6wc8Yh7RW5av+Xcduto+O3tOImSmpU8sURylM7FYJZbJZqX0XAXxyJT+fSJTgqDrZ6503fcyYCch+VUVlDYXidi889CaYEQiE0cRXrG1aTpTuTwPlo9aAel/WSkiQBF0NpulneVIUlbVfe4IU1XMXMvyJ/8SQzlHZRzNID9DuSvDkbJiRCbT9/d3SUpyiRVZjOBukFKQTfu/wKdztt3WFd7930XQvhdULJGSZV4XBMO2IbdEoVCwLEuK3alEgL4MQp3f3tIqZhWS6qucsj8KIwtlpqcLHxvLdf3vqcywhGpWJasDJcWobDCbjUmwDcIuHtK5/fHjx+0tVslkKpmpBpVAAT7FSReDLofI6rwBP7fht4lp5TJb9d/r5OM7f8rVdv9W29win599t75hfu1sWw5V2jjNtq08elcntgZrCPq/H2ZMEidCarns5OEkKU+NstXyltyXf57iv+px8FR8aj08DMfXV8NhsfkweOnG+w81kBvUQOm+Veq1Hq6G9fojyDUehy99kL9qgtx9DcS7VyUAGn3nUM3WcNgEzZfW8C33BvdrXKOvWs7bx8FDHxRb7jlrV8PWSw7UH4bw8KD3a/hyDX524QEec2N4vP4vUBo/Dh+uQb41hls/PMF9ur8Gv/pxePZBrfurBr/MPd2gfdcuhsMcMyTzAurLvZcqz4X8LlczljMHwEisK41xguA1Z8XreOuhB66LAFzD676uoyt/A7VWvnc1jpcglPzjC7wsdLHFIXj6mQP9h3z+6q2Ua8Df3n71ABj30JHi9S7IxfMPxXi8lL/Jg/i4WGo9wT/jePemBP5p1foD55T5xyKIN25A3eXcG4Pmfb4BT9wcluq/6qD3CK7fcqAHT9N6iYPiFSpTtw76b6UGqmbdh2689pi7HiPE6FGFxboKHGbAD7ojaM4cZ+7jeaaLwlzLtT9nj4Vkg44uHZuGjNqlqkqjcCKLqbF02ip8PNu6sgR23xjEEbAnBO2m1ywhYI/53ttNHwErdiEJB9g/w1KrCVvLTTF/P7guQWDNcffnHBi4HjTRi8PkZ7HZuy82h/ACIXt4R0B80JsBK76gWvaYr1/ncrDd9RqQe37caDavB6VuY1jrPZbu0REb1/n7h2ZpfN9wgUGe42KzGe/e3/cQsDe4xwvgXqvQbFnIJHXuVA36V0lH04qr8lyZpSoLvWqriqBZC1uYGbUQyYmVTOD2PBjMBsxYYgms97NenAN7GLzVaq1Bqwj69f4DAjboNR+WwJAtqnfz4+JLDQIbF2uPpTmwUvdXN/fUdYDdtwawEfbQh/yw34Lc4t0FMKdl/mo+/Xq5z6N6NW51QeNlMGi9lbr168Y/rdJP5zRP+Uajkb95QsDqrTGsu+PWoJGvj/vDZisHizoYPgA9jNYGgI487PtG/5V/5UeibmBiJRfAIKEHZIYcYG6TjNdhC6iDxv1NLXfVal311mtYP98A3RYE9uuxBU3NDBiE0upf3zvA3CbZfEM1bFh6gRuU3ppzYA9ODcvNmmRzcA3xoCZZgzWsXvrZaMFtnRpWu+891ov9GwTsrZgHsyY5hg16uGiStv//ELlpxQRdWLdj2wVNWYRbAQbqV3Ng3Xwp3hzAapHrd6Ftf8tf3+RyjfEMGKg38qViK5dvlEovj7XeWz5Xb4BxvwTbVjyfL3WLtYd+LpfP/4RXB23Y43Uuj64P7tUf5vuDeAn2EfkXuD085NyGNVB/OLNhXWTCXsDTPdzhJV/rxoePtT6qkV1UWaEVgAfojlFnkrtuuMAW61yR7nK2+kxtez4mnRvxj00rFlPnooMrOneF/JAfQQwrv0+nydmSyLCXhF1b7mHWJJ8ebm6KzRbsAnt9eAefHpsDeFm9l/g/sFpAi5G/ebuB39SgFS9e1W5g/5V/yI9bN7Dplp4GN5B9v/V235j3kr3BzzdYK/I3g8YQ1tKrxs0YIXq8eYN1r1t0gf2EEBe9ZBfWzCuQb8DT/AP7g/h1I95ENm88doANbhq1Lqxx9WUvGdK5iQadCedhSKiYOdMiwhQgXDmLFyOZizF3+tVV+j25oojhambNUGBInj9pA+8Ysry5kvMWlPKwnsRz6AP6GM/F0a/wpYS+yzkb5NAX7m/oUvNxtFMc/ZxHn3NoC7QXOgD8gL5z90LbOd6U+y36HbjHcgsA3zllWJwGfoqX3A3cjZ0zzYpScsrwH6nQ7uC5QkmOAAAAAElFTkSuQmCC">
            <a:hlinkClick r:id="rId3"/>
          </p:cNvPr>
          <p:cNvSpPr>
            <a:spLocks noChangeAspect="1" noChangeArrowheads="1"/>
          </p:cNvSpPr>
          <p:nvPr/>
        </p:nvSpPr>
        <p:spPr bwMode="auto">
          <a:xfrm>
            <a:off x="4140201" y="-631825"/>
            <a:ext cx="3629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nl-NL" altLang="nl-NL" sz="1800">
              <a:solidFill>
                <a:prstClr val="black"/>
              </a:solidFill>
              <a:latin typeface="Arial" panose="020B0604020202020204" pitchFamily="34" charset="0"/>
            </a:endParaRPr>
          </a:p>
        </p:txBody>
      </p:sp>
      <p:sp>
        <p:nvSpPr>
          <p:cNvPr id="8202" name="TextBox 3"/>
          <p:cNvSpPr txBox="1">
            <a:spLocks noChangeArrowheads="1"/>
          </p:cNvSpPr>
          <p:nvPr/>
        </p:nvSpPr>
        <p:spPr bwMode="auto">
          <a:xfrm>
            <a:off x="1858963" y="373064"/>
            <a:ext cx="8558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Tx/>
              <a:buNone/>
            </a:pPr>
            <a:endParaRPr lang="en-CA"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p:txBody>
      </p:sp>
      <p:pic>
        <p:nvPicPr>
          <p:cNvPr id="8203"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0776" y="51435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Afbeelding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1663" y="611189"/>
            <a:ext cx="352425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256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391151" y="4743451"/>
            <a:ext cx="5275263" cy="1643063"/>
          </a:xfrm>
          <a:prstGeom prst="rect">
            <a:avLst/>
          </a:prstGeom>
          <a:solidFill>
            <a:schemeClr val="accent3">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a:t>
            </a:r>
          </a:p>
          <a:p>
            <a:pPr>
              <a:buFont typeface="Arial" panose="020B0604020202020204" pitchFamily="34" charset="0"/>
              <a:buNone/>
              <a:defRPr/>
            </a:pPr>
            <a:r>
              <a:rPr lang="en-US" sz="1400" dirty="0">
                <a:solidFill>
                  <a:prstClr val="black"/>
                </a:solidFill>
              </a:rPr>
              <a:t>By offering, apart from moving services, additional services  like </a:t>
            </a:r>
            <a:r>
              <a:rPr lang="en-US" sz="1400" dirty="0" smtClean="0">
                <a:solidFill>
                  <a:prstClr val="black"/>
                </a:solidFill>
              </a:rPr>
              <a:t>a orientation Tour, Home </a:t>
            </a:r>
            <a:r>
              <a:rPr lang="en-US" sz="1400" dirty="0">
                <a:solidFill>
                  <a:prstClr val="black"/>
                </a:solidFill>
              </a:rPr>
              <a:t>Search, School Search, Settling in Services and Departure Services the scope of services offered to the corporate clients  expanded and new revenue and profit lines were created.  On top of that, it allowed the movers to get a closer and more sustainable relationship with the corporate account.</a:t>
            </a:r>
            <a:endParaRPr lang="nl-BE" sz="1400" dirty="0">
              <a:solidFill>
                <a:prstClr val="black"/>
              </a:solidFill>
            </a:endParaRPr>
          </a:p>
        </p:txBody>
      </p:sp>
      <p:sp>
        <p:nvSpPr>
          <p:cNvPr id="6" name="TextBox 5"/>
          <p:cNvSpPr txBox="1"/>
          <p:nvPr/>
        </p:nvSpPr>
        <p:spPr>
          <a:xfrm>
            <a:off x="1704975" y="4730750"/>
            <a:ext cx="3348038" cy="954107"/>
          </a:xfrm>
          <a:prstGeom prst="rect">
            <a:avLst/>
          </a:prstGeom>
          <a:solidFill>
            <a:schemeClr val="bg1">
              <a:lumMod val="85000"/>
            </a:schemeClr>
          </a:solidFill>
        </p:spPr>
        <p:txBody>
          <a:bodyPr anchor="t">
            <a:spAutoFit/>
          </a:bodyPr>
          <a:lstStyle/>
          <a:p>
            <a:pPr>
              <a:defRPr/>
            </a:pPr>
            <a:r>
              <a:rPr lang="nl-BE" sz="1400" b="1" dirty="0">
                <a:solidFill>
                  <a:prstClr val="black"/>
                </a:solidFill>
              </a:rPr>
              <a:t>Animation instructions:</a:t>
            </a:r>
          </a:p>
          <a:p>
            <a:pPr>
              <a:defRPr/>
            </a:pPr>
            <a:r>
              <a:rPr lang="nl-BE" sz="1400" b="1" dirty="0">
                <a:solidFill>
                  <a:prstClr val="black"/>
                </a:solidFill>
              </a:rPr>
              <a:t>Moving company </a:t>
            </a:r>
            <a:r>
              <a:rPr lang="nl-BE" sz="1400" b="1" dirty="0" err="1">
                <a:solidFill>
                  <a:prstClr val="black"/>
                </a:solidFill>
              </a:rPr>
              <a:t>adding</a:t>
            </a:r>
            <a:r>
              <a:rPr lang="nl-BE" sz="1400" b="1" dirty="0">
                <a:solidFill>
                  <a:prstClr val="black"/>
                </a:solidFill>
              </a:rPr>
              <a:t> </a:t>
            </a:r>
            <a:r>
              <a:rPr lang="nl-BE" sz="1400" b="1" dirty="0" err="1">
                <a:solidFill>
                  <a:prstClr val="black"/>
                </a:solidFill>
              </a:rPr>
              <a:t>Destination</a:t>
            </a:r>
            <a:r>
              <a:rPr lang="nl-BE" sz="1400" b="1" dirty="0">
                <a:solidFill>
                  <a:prstClr val="black"/>
                </a:solidFill>
              </a:rPr>
              <a:t> Services </a:t>
            </a:r>
            <a:r>
              <a:rPr lang="nl-BE" sz="1400" b="1" dirty="0" err="1">
                <a:solidFill>
                  <a:prstClr val="black"/>
                </a:solidFill>
              </a:rPr>
              <a:t>to</a:t>
            </a:r>
            <a:r>
              <a:rPr lang="nl-BE" sz="1400" b="1" dirty="0">
                <a:solidFill>
                  <a:prstClr val="black"/>
                </a:solidFill>
              </a:rPr>
              <a:t> </a:t>
            </a:r>
            <a:r>
              <a:rPr lang="nl-BE" sz="1400" b="1" dirty="0" err="1">
                <a:solidFill>
                  <a:prstClr val="black"/>
                </a:solidFill>
              </a:rPr>
              <a:t>their</a:t>
            </a:r>
            <a:r>
              <a:rPr lang="nl-BE" sz="1400" b="1" dirty="0">
                <a:solidFill>
                  <a:prstClr val="black"/>
                </a:solidFill>
              </a:rPr>
              <a:t> </a:t>
            </a:r>
            <a:r>
              <a:rPr lang="nl-BE" sz="1400" b="1" dirty="0" err="1">
                <a:solidFill>
                  <a:prstClr val="black"/>
                </a:solidFill>
              </a:rPr>
              <a:t>traditional</a:t>
            </a:r>
            <a:r>
              <a:rPr lang="nl-BE" sz="1400" b="1" dirty="0">
                <a:solidFill>
                  <a:prstClr val="black"/>
                </a:solidFill>
              </a:rPr>
              <a:t> </a:t>
            </a:r>
            <a:r>
              <a:rPr lang="nl-BE" sz="1400" b="1" dirty="0" err="1">
                <a:solidFill>
                  <a:prstClr val="black"/>
                </a:solidFill>
              </a:rPr>
              <a:t>moving</a:t>
            </a:r>
            <a:r>
              <a:rPr lang="nl-BE" sz="1400" b="1" dirty="0">
                <a:solidFill>
                  <a:prstClr val="black"/>
                </a:solidFill>
              </a:rPr>
              <a:t> services</a:t>
            </a:r>
          </a:p>
        </p:txBody>
      </p:sp>
      <p:cxnSp>
        <p:nvCxnSpPr>
          <p:cNvPr id="7" name="Straight Connector 6"/>
          <p:cNvCxnSpPr/>
          <p:nvPr/>
        </p:nvCxnSpPr>
        <p:spPr>
          <a:xfrm flipV="1">
            <a:off x="1704975" y="4427539"/>
            <a:ext cx="8840788"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Date Placeholder 12"/>
          <p:cNvSpPr txBox="1">
            <a:spLocks noGrp="1"/>
          </p:cNvSpPr>
          <p:nvPr/>
        </p:nvSpPr>
        <p:spPr>
          <a:xfrm>
            <a:off x="1981200" y="6356351"/>
            <a:ext cx="2133600" cy="365125"/>
          </a:xfrm>
          <a:prstGeom prst="rect">
            <a:avLst/>
          </a:prstGeom>
          <a:noFill/>
        </p:spPr>
        <p:txBody>
          <a:bodyPr anchor="ctr"/>
          <a:lstStyle/>
          <a:p>
            <a:pPr>
              <a:defRPr/>
            </a:pPr>
            <a:endParaRPr lang="nl-BE" sz="1200">
              <a:solidFill>
                <a:prstClr val="black">
                  <a:tint val="75000"/>
                </a:prstClr>
              </a:solidFill>
            </a:endParaRPr>
          </a:p>
        </p:txBody>
      </p:sp>
      <p:sp>
        <p:nvSpPr>
          <p:cNvPr id="10246" name="Slide Number Placeholder 13"/>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96E2DF3F-1ABB-4716-9180-35201DA15773}" type="slidenum">
              <a:rPr lang="nl-BE" altLang="nl-BE" sz="1200">
                <a:solidFill>
                  <a:srgbClr val="898989"/>
                </a:solidFill>
              </a:rPr>
              <a:pPr algn="r">
                <a:spcBef>
                  <a:spcPct val="0"/>
                </a:spcBef>
                <a:buFontTx/>
                <a:buNone/>
              </a:pPr>
              <a:t>6</a:t>
            </a:fld>
            <a:endParaRPr lang="nl-BE" altLang="nl-BE" sz="1200">
              <a:solidFill>
                <a:srgbClr val="898989"/>
              </a:solidFill>
            </a:endParaRPr>
          </a:p>
        </p:txBody>
      </p:sp>
      <p:sp>
        <p:nvSpPr>
          <p:cNvPr id="10247" name="TextBox 1"/>
          <p:cNvSpPr txBox="1">
            <a:spLocks noChangeArrowheads="1"/>
          </p:cNvSpPr>
          <p:nvPr/>
        </p:nvSpPr>
        <p:spPr bwMode="auto">
          <a:xfrm>
            <a:off x="3429000" y="11430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1800">
                <a:solidFill>
                  <a:prstClr val="black"/>
                </a:solidFill>
                <a:latin typeface="Arial" panose="020B0604020202020204" pitchFamily="34" charset="0"/>
              </a:rPr>
              <a:t>    </a:t>
            </a:r>
            <a:endParaRPr lang="en-US" altLang="fr-FR" sz="1800">
              <a:solidFill>
                <a:prstClr val="black"/>
              </a:solidFill>
              <a:latin typeface="Arial" panose="020B0604020202020204" pitchFamily="34" charset="0"/>
            </a:endParaRPr>
          </a:p>
        </p:txBody>
      </p:sp>
      <p:sp>
        <p:nvSpPr>
          <p:cNvPr id="10248" name="TextBox 3"/>
          <p:cNvSpPr txBox="1">
            <a:spLocks noChangeArrowheads="1"/>
          </p:cNvSpPr>
          <p:nvPr/>
        </p:nvSpPr>
        <p:spPr bwMode="auto">
          <a:xfrm>
            <a:off x="1706563" y="220664"/>
            <a:ext cx="6235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Tx/>
              <a:buNone/>
            </a:pPr>
            <a:endParaRPr lang="en-CA" altLang="fr-FR" sz="1800">
              <a:solidFill>
                <a:prstClr val="black"/>
              </a:solidFill>
              <a:latin typeface="Arial" panose="020B0604020202020204" pitchFamily="34" charset="0"/>
            </a:endParaRPr>
          </a:p>
          <a:p>
            <a:pPr>
              <a:spcBef>
                <a:spcPct val="0"/>
              </a:spcBef>
              <a:buFontTx/>
              <a:buNone/>
            </a:pPr>
            <a:endParaRPr lang="en-US" altLang="fr-FR" sz="1800">
              <a:solidFill>
                <a:prstClr val="black"/>
              </a:solidFill>
              <a:latin typeface="Arial" panose="020B0604020202020204" pitchFamily="34" charset="0"/>
            </a:endParaRPr>
          </a:p>
          <a:p>
            <a:pPr>
              <a:spcBef>
                <a:spcPct val="0"/>
              </a:spcBef>
              <a:buFontTx/>
              <a:buNone/>
            </a:pPr>
            <a:r>
              <a:rPr lang="en-US" altLang="fr-FR" sz="1800">
                <a:solidFill>
                  <a:prstClr val="black"/>
                </a:solidFill>
                <a:latin typeface="Arial" panose="020B0604020202020204" pitchFamily="34" charset="0"/>
              </a:rPr>
              <a:t> </a:t>
            </a:r>
          </a:p>
        </p:txBody>
      </p:sp>
    </p:spTree>
    <p:extLst>
      <p:ext uri="{BB962C8B-B14F-4D97-AF65-F5344CB8AC3E}">
        <p14:creationId xmlns:p14="http://schemas.microsoft.com/office/powerpoint/2010/main" val="253645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1"/>
            <a:ext cx="10515600" cy="1325563"/>
          </a:xfrm>
        </p:spPr>
        <p:txBody>
          <a:bodyPr/>
          <a:lstStyle/>
          <a:p>
            <a:r>
              <a:rPr lang="en-US" dirty="0" smtClean="0"/>
              <a:t>Key Components</a:t>
            </a:r>
            <a:endParaRPr lang="en-US" dirty="0"/>
          </a:p>
        </p:txBody>
      </p:sp>
      <p:sp>
        <p:nvSpPr>
          <p:cNvPr id="3" name="Content Placeholder 2"/>
          <p:cNvSpPr>
            <a:spLocks noGrp="1"/>
          </p:cNvSpPr>
          <p:nvPr>
            <p:ph idx="1"/>
          </p:nvPr>
        </p:nvSpPr>
        <p:spPr>
          <a:xfrm>
            <a:off x="838200" y="1063625"/>
            <a:ext cx="10515600" cy="4351338"/>
          </a:xfrm>
        </p:spPr>
        <p:txBody>
          <a:bodyPr vert="horz" lIns="91440" tIns="45720" rIns="91440" bIns="45720" rtlCol="0" anchor="t">
            <a:normAutofit fontScale="85000" lnSpcReduction="20000"/>
          </a:bodyPr>
          <a:lstStyle/>
          <a:p>
            <a:r>
              <a:rPr lang="en-US" dirty="0"/>
              <a:t>Key Components of destination services</a:t>
            </a:r>
          </a:p>
          <a:p>
            <a:pPr lvl="1"/>
            <a:r>
              <a:rPr lang="en-US" dirty="0"/>
              <a:t>Needs assessment</a:t>
            </a:r>
          </a:p>
          <a:p>
            <a:pPr lvl="1"/>
            <a:r>
              <a:rPr lang="en-US" dirty="0"/>
              <a:t>Preview trip </a:t>
            </a:r>
          </a:p>
          <a:p>
            <a:pPr lvl="1"/>
            <a:r>
              <a:rPr lang="en-US" dirty="0">
                <a:solidFill>
                  <a:srgbClr val="FF0000"/>
                </a:solidFill>
              </a:rPr>
              <a:t>Home Search</a:t>
            </a:r>
          </a:p>
          <a:p>
            <a:pPr lvl="1"/>
            <a:r>
              <a:rPr lang="en-US" dirty="0"/>
              <a:t>Home Search Process</a:t>
            </a:r>
          </a:p>
          <a:p>
            <a:pPr lvl="2"/>
            <a:r>
              <a:rPr lang="en-US" dirty="0"/>
              <a:t>Lease negotiations</a:t>
            </a:r>
          </a:p>
          <a:p>
            <a:pPr lvl="1"/>
            <a:r>
              <a:rPr lang="en-US" dirty="0">
                <a:solidFill>
                  <a:srgbClr val="FF0000"/>
                </a:solidFill>
              </a:rPr>
              <a:t>School Search</a:t>
            </a:r>
          </a:p>
          <a:p>
            <a:pPr lvl="1"/>
            <a:r>
              <a:rPr lang="en-US" dirty="0">
                <a:solidFill>
                  <a:srgbClr val="FF0000"/>
                </a:solidFill>
              </a:rPr>
              <a:t>Area Orientation</a:t>
            </a:r>
          </a:p>
          <a:p>
            <a:pPr lvl="1"/>
            <a:r>
              <a:rPr lang="en-US" dirty="0"/>
              <a:t>Temporary Housing</a:t>
            </a:r>
          </a:p>
          <a:p>
            <a:pPr lvl="1"/>
            <a:r>
              <a:rPr lang="en-US" dirty="0"/>
              <a:t>Transition from temporary housing to permanent housing</a:t>
            </a:r>
          </a:p>
          <a:p>
            <a:pPr lvl="2"/>
            <a:r>
              <a:rPr lang="en-US" dirty="0"/>
              <a:t>Arrival Services </a:t>
            </a:r>
          </a:p>
          <a:p>
            <a:pPr lvl="2"/>
            <a:r>
              <a:rPr lang="en-US" dirty="0"/>
              <a:t>Furniture rental </a:t>
            </a:r>
          </a:p>
          <a:p>
            <a:pPr lvl="1"/>
            <a:r>
              <a:rPr lang="en-US" dirty="0">
                <a:solidFill>
                  <a:srgbClr val="FF0000"/>
                </a:solidFill>
              </a:rPr>
              <a:t>Settling in Services</a:t>
            </a:r>
          </a:p>
          <a:p>
            <a:pPr lvl="1"/>
            <a:r>
              <a:rPr lang="en-US" dirty="0"/>
              <a:t>Cost vs. Value</a:t>
            </a:r>
          </a:p>
          <a:p>
            <a:pPr lvl="1"/>
            <a:r>
              <a:rPr lang="en-US" dirty="0">
                <a:solidFill>
                  <a:srgbClr val="FF0000"/>
                </a:solidFill>
              </a:rPr>
              <a:t>Departure Services</a:t>
            </a:r>
          </a:p>
          <a:p>
            <a:pPr lvl="1"/>
            <a:endParaRPr lang="en-US" dirty="0"/>
          </a:p>
          <a:p>
            <a:pPr lvl="1"/>
            <a:endParaRPr lang="en-US" dirty="0"/>
          </a:p>
        </p:txBody>
      </p:sp>
      <p:pic>
        <p:nvPicPr>
          <p:cNvPr id="17410" name="Picture 2" descr="http://www.aimitmedia.com/blog/wp-content/uploads/2010/05/WhatDoesTheFutureHoldForDigitalMarketingIn2010.jpg"/>
          <p:cNvPicPr>
            <a:picLocks noChangeAspect="1" noChangeArrowheads="1"/>
          </p:cNvPicPr>
          <p:nvPr/>
        </p:nvPicPr>
        <p:blipFill>
          <a:blip r:embed="rId3" cstate="print"/>
          <a:srcRect/>
          <a:stretch>
            <a:fillRect/>
          </a:stretch>
        </p:blipFill>
        <p:spPr bwMode="auto">
          <a:xfrm>
            <a:off x="7772401" y="450011"/>
            <a:ext cx="2521867" cy="2514600"/>
          </a:xfrm>
          <a:prstGeom prst="rect">
            <a:avLst/>
          </a:prstGeom>
          <a:noFill/>
        </p:spPr>
      </p:pic>
      <p:sp>
        <p:nvSpPr>
          <p:cNvPr id="5" name="TextBox 4"/>
          <p:cNvSpPr txBox="1"/>
          <p:nvPr/>
        </p:nvSpPr>
        <p:spPr>
          <a:xfrm>
            <a:off x="34842" y="5694349"/>
            <a:ext cx="4572000" cy="1169551"/>
          </a:xfrm>
          <a:prstGeom prst="rect">
            <a:avLst/>
          </a:prstGeom>
          <a:solidFill>
            <a:schemeClr val="bg1">
              <a:lumMod val="85000"/>
            </a:schemeClr>
          </a:solidFill>
        </p:spPr>
        <p:txBody>
          <a:bodyPr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nl-BE" sz="1400" b="1" dirty="0">
                <a:solidFill>
                  <a:prstClr val="black"/>
                </a:solidFill>
                <a:latin typeface="Calibri" pitchFamily="34" charset="0"/>
              </a:rPr>
              <a:t>Animation instructions:</a:t>
            </a:r>
          </a:p>
          <a:p>
            <a:pPr eaLnBrk="1" hangingPunct="1">
              <a:defRPr/>
            </a:pPr>
            <a:r>
              <a:rPr lang="nl-BE" sz="1400" dirty="0">
                <a:solidFill>
                  <a:prstClr val="black"/>
                </a:solidFill>
                <a:latin typeface="Calibri" pitchFamily="34" charset="0"/>
              </a:rPr>
              <a:t>1) Tekst in red to appear on screen in synch with the voice over. </a:t>
            </a:r>
          </a:p>
          <a:p>
            <a:pPr eaLnBrk="1" hangingPunct="1">
              <a:defRPr/>
            </a:pPr>
            <a:r>
              <a:rPr lang="nl-BE" sz="1400" dirty="0">
                <a:solidFill>
                  <a:prstClr val="black"/>
                </a:solidFill>
                <a:latin typeface="Calibri" pitchFamily="34" charset="0"/>
              </a:rPr>
              <a:t>2) Then the Key components will be inserted.</a:t>
            </a:r>
          </a:p>
          <a:p>
            <a:pPr eaLnBrk="1" hangingPunct="1">
              <a:defRPr/>
            </a:pPr>
            <a:r>
              <a:rPr lang="nl-BE" sz="1400" dirty="0">
                <a:solidFill>
                  <a:prstClr val="black"/>
                </a:solidFill>
                <a:latin typeface="Calibri" pitchFamily="34" charset="0"/>
              </a:rPr>
              <a:t>Might need to be split in </a:t>
            </a:r>
            <a:r>
              <a:rPr lang="nl-BE" sz="1400" dirty="0" err="1">
                <a:solidFill>
                  <a:prstClr val="black"/>
                </a:solidFill>
                <a:latin typeface="Calibri" pitchFamily="34" charset="0"/>
              </a:rPr>
              <a:t>several</a:t>
            </a:r>
            <a:r>
              <a:rPr lang="nl-BE" sz="1400" dirty="0">
                <a:solidFill>
                  <a:prstClr val="black"/>
                </a:solidFill>
                <a:latin typeface="Calibri" pitchFamily="34" charset="0"/>
              </a:rPr>
              <a:t> </a:t>
            </a:r>
            <a:r>
              <a:rPr lang="nl-BE" sz="1400" dirty="0" err="1">
                <a:solidFill>
                  <a:prstClr val="black"/>
                </a:solidFill>
                <a:latin typeface="Calibri" pitchFamily="34" charset="0"/>
              </a:rPr>
              <a:t>screens</a:t>
            </a:r>
            <a:r>
              <a:rPr lang="nl-BE" sz="1400" dirty="0">
                <a:solidFill>
                  <a:prstClr val="black"/>
                </a:solidFill>
                <a:latin typeface="Calibri" pitchFamily="34" charset="0"/>
              </a:rPr>
              <a:t>. </a:t>
            </a:r>
          </a:p>
        </p:txBody>
      </p:sp>
      <p:sp>
        <p:nvSpPr>
          <p:cNvPr id="6" name="TextBox 4"/>
          <p:cNvSpPr txBox="1">
            <a:spLocks noChangeArrowheads="1"/>
          </p:cNvSpPr>
          <p:nvPr/>
        </p:nvSpPr>
        <p:spPr bwMode="auto">
          <a:xfrm>
            <a:off x="8002074" y="4289739"/>
            <a:ext cx="4086225" cy="2462213"/>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a:t>
            </a:r>
          </a:p>
          <a:p>
            <a:pPr eaLnBrk="1" hangingPunct="1">
              <a:spcBef>
                <a:spcPct val="0"/>
              </a:spcBef>
              <a:buNone/>
              <a:defRPr/>
            </a:pPr>
            <a:r>
              <a:rPr lang="nl-BE" altLang="fr-FR" sz="1400" b="1" dirty="0" err="1">
                <a:solidFill>
                  <a:prstClr val="black"/>
                </a:solidFill>
              </a:rPr>
              <a:t>Today</a:t>
            </a:r>
            <a:r>
              <a:rPr lang="nl-BE" altLang="fr-FR" sz="1400" b="1" dirty="0">
                <a:solidFill>
                  <a:prstClr val="black"/>
                </a:solidFill>
              </a:rPr>
              <a:t> we </a:t>
            </a:r>
            <a:r>
              <a:rPr lang="nl-BE" altLang="fr-FR" sz="1400" b="1" dirty="0" err="1">
                <a:solidFill>
                  <a:prstClr val="black"/>
                </a:solidFill>
              </a:rPr>
              <a:t>see</a:t>
            </a:r>
            <a:r>
              <a:rPr lang="nl-BE" altLang="fr-FR" sz="1400" b="1" dirty="0">
                <a:solidFill>
                  <a:prstClr val="black"/>
                </a:solidFill>
              </a:rPr>
              <a:t> </a:t>
            </a:r>
            <a:r>
              <a:rPr lang="nl-BE" altLang="fr-FR" sz="1400" b="1" dirty="0" err="1">
                <a:solidFill>
                  <a:prstClr val="black"/>
                </a:solidFill>
              </a:rPr>
              <a:t>many</a:t>
            </a:r>
            <a:r>
              <a:rPr lang="nl-BE" altLang="fr-FR" sz="1400" b="1" dirty="0">
                <a:solidFill>
                  <a:prstClr val="black"/>
                </a:solidFill>
              </a:rPr>
              <a:t> </a:t>
            </a:r>
            <a:r>
              <a:rPr lang="nl-BE" altLang="fr-FR" sz="1400" b="1" dirty="0" err="1">
                <a:solidFill>
                  <a:prstClr val="black"/>
                </a:solidFill>
              </a:rPr>
              <a:t>Fidi</a:t>
            </a:r>
            <a:r>
              <a:rPr lang="nl-BE" altLang="fr-FR" sz="1400" b="1" dirty="0">
                <a:solidFill>
                  <a:prstClr val="black"/>
                </a:solidFill>
              </a:rPr>
              <a:t> </a:t>
            </a:r>
            <a:r>
              <a:rPr lang="nl-BE" altLang="fr-FR" sz="1400" b="1" dirty="0" err="1">
                <a:solidFill>
                  <a:prstClr val="black"/>
                </a:solidFill>
              </a:rPr>
              <a:t>movers</a:t>
            </a:r>
            <a:r>
              <a:rPr lang="nl-BE" altLang="fr-FR" sz="1400" b="1" dirty="0">
                <a:solidFill>
                  <a:prstClr val="black"/>
                </a:solidFill>
              </a:rPr>
              <a:t> offer </a:t>
            </a:r>
            <a:r>
              <a:rPr lang="nl-BE" altLang="fr-FR" sz="1400" b="1" dirty="0" err="1">
                <a:solidFill>
                  <a:prstClr val="black"/>
                </a:solidFill>
              </a:rPr>
              <a:t>destination</a:t>
            </a:r>
            <a:r>
              <a:rPr lang="nl-BE" altLang="fr-FR" sz="1400" b="1" dirty="0">
                <a:solidFill>
                  <a:prstClr val="black"/>
                </a:solidFill>
              </a:rPr>
              <a:t> services</a:t>
            </a:r>
            <a:r>
              <a:rPr lang="nl-BE" altLang="fr-FR" sz="1400" b="1" dirty="0">
                <a:solidFill>
                  <a:prstClr val="black"/>
                </a:solidFill>
                <a:latin typeface="Calibri" charset="0"/>
              </a:rPr>
              <a:t> mainly  Home Search, School Search, Area Orientation, Settling in Services and Departure Services. </a:t>
            </a:r>
            <a:r>
              <a:rPr lang="nl-BE" altLang="fr-FR" sz="1400" b="1" dirty="0">
                <a:solidFill>
                  <a:prstClr val="black"/>
                </a:solidFill>
              </a:rPr>
              <a:t> The components of destination services can go far beyond and include</a:t>
            </a:r>
          </a:p>
          <a:p>
            <a:pPr eaLnBrk="1" hangingPunct="1">
              <a:spcBef>
                <a:spcPct val="0"/>
              </a:spcBef>
              <a:buNone/>
              <a:defRPr/>
            </a:pPr>
            <a:r>
              <a:rPr lang="nl-BE" altLang="fr-FR" sz="1400" b="1" dirty="0">
                <a:solidFill>
                  <a:prstClr val="black"/>
                </a:solidFill>
              </a:rPr>
              <a:t>Needs assessment, preview trip, lease negotiations, temporary housing, transition from temporary housing to permanent housing like arrival services, furniture rental. The analysis of the value provided compared to the costs is also a critical element.</a:t>
            </a:r>
          </a:p>
        </p:txBody>
      </p:sp>
    </p:spTree>
    <p:extLst>
      <p:ext uri="{BB962C8B-B14F-4D97-AF65-F5344CB8AC3E}">
        <p14:creationId xmlns:p14="http://schemas.microsoft.com/office/powerpoint/2010/main" val="338805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 y="-152460"/>
            <a:ext cx="10515600" cy="1325563"/>
          </a:xfrm>
        </p:spPr>
        <p:txBody>
          <a:bodyPr/>
          <a:lstStyle/>
          <a:p>
            <a:r>
              <a:rPr lang="en-US" dirty="0" smtClean="0"/>
              <a:t>Destination Services Flow</a:t>
            </a:r>
            <a:endParaRPr lang="en-US" dirty="0"/>
          </a:p>
        </p:txBody>
      </p:sp>
      <p:graphicFrame>
        <p:nvGraphicFramePr>
          <p:cNvPr id="12" name="Diagram 11"/>
          <p:cNvGraphicFramePr/>
          <p:nvPr>
            <p:extLst>
              <p:ext uri="{D42A27DB-BD31-4B8C-83A1-F6EECF244321}">
                <p14:modId xmlns:p14="http://schemas.microsoft.com/office/powerpoint/2010/main" val="2251514080"/>
              </p:ext>
            </p:extLst>
          </p:nvPr>
        </p:nvGraphicFramePr>
        <p:xfrm>
          <a:off x="236113" y="897228"/>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previews.123rf.com/images/shtanzman/shtanzman1203/shtanzman120300004/12464077-Earth-globe-cloud-map-Side-of-the-North-and-South-America-Stock-Photo.jpg"/>
          <p:cNvPicPr>
            <a:picLocks noChangeAspect="1" noChangeArrowheads="1"/>
          </p:cNvPicPr>
          <p:nvPr/>
        </p:nvPicPr>
        <p:blipFill>
          <a:blip r:embed="rId8" cstate="print"/>
          <a:srcRect/>
          <a:stretch>
            <a:fillRect/>
          </a:stretch>
        </p:blipFill>
        <p:spPr bwMode="auto">
          <a:xfrm>
            <a:off x="3902299" y="2449132"/>
            <a:ext cx="1905000" cy="1905000"/>
          </a:xfrm>
          <a:prstGeom prst="rect">
            <a:avLst/>
          </a:prstGeom>
          <a:noFill/>
        </p:spPr>
      </p:pic>
      <p:sp>
        <p:nvSpPr>
          <p:cNvPr id="5" name="TextBox 4"/>
          <p:cNvSpPr txBox="1"/>
          <p:nvPr/>
        </p:nvSpPr>
        <p:spPr>
          <a:xfrm>
            <a:off x="28548" y="6002629"/>
            <a:ext cx="4572000" cy="738664"/>
          </a:xfrm>
          <a:prstGeom prst="rect">
            <a:avLst/>
          </a:prstGeom>
          <a:solidFill>
            <a:schemeClr val="bg1">
              <a:lumMod val="85000"/>
            </a:schemeClr>
          </a:solid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nl-BE" sz="1400" b="1" dirty="0">
                <a:solidFill>
                  <a:prstClr val="black"/>
                </a:solidFill>
                <a:latin typeface="Calibri" pitchFamily="34" charset="0"/>
              </a:rPr>
              <a:t>Animation </a:t>
            </a:r>
            <a:r>
              <a:rPr lang="nl-BE" sz="1400" b="1" dirty="0" err="1">
                <a:solidFill>
                  <a:prstClr val="black"/>
                </a:solidFill>
                <a:latin typeface="Calibri" pitchFamily="34" charset="0"/>
              </a:rPr>
              <a:t>instructions</a:t>
            </a:r>
            <a:r>
              <a:rPr lang="nl-BE" sz="1400" b="1" dirty="0" smtClean="0">
                <a:solidFill>
                  <a:prstClr val="black"/>
                </a:solidFill>
                <a:latin typeface="Calibri" pitchFamily="34" charset="0"/>
              </a:rPr>
              <a:t>: </a:t>
            </a:r>
            <a:r>
              <a:rPr lang="nl-BE" sz="1400" b="1" dirty="0" err="1" smtClean="0">
                <a:solidFill>
                  <a:prstClr val="black"/>
                </a:solidFill>
                <a:latin typeface="Calibri" pitchFamily="34" charset="0"/>
              </a:rPr>
              <a:t>earth</a:t>
            </a:r>
            <a:r>
              <a:rPr lang="nl-BE" sz="1400" b="1" dirty="0" smtClean="0">
                <a:solidFill>
                  <a:prstClr val="black"/>
                </a:solidFill>
                <a:latin typeface="Calibri" pitchFamily="34" charset="0"/>
              </a:rPr>
              <a:t> picture </a:t>
            </a:r>
            <a:r>
              <a:rPr lang="nl-BE" sz="1400" b="1" dirty="0" err="1" smtClean="0">
                <a:solidFill>
                  <a:prstClr val="black"/>
                </a:solidFill>
                <a:latin typeface="Calibri" pitchFamily="34" charset="0"/>
              </a:rPr>
              <a:t>to</a:t>
            </a:r>
            <a:r>
              <a:rPr lang="nl-BE" sz="1400" b="1" dirty="0" smtClean="0">
                <a:solidFill>
                  <a:prstClr val="black"/>
                </a:solidFill>
                <a:latin typeface="Calibri" pitchFamily="34" charset="0"/>
              </a:rPr>
              <a:t> </a:t>
            </a:r>
            <a:r>
              <a:rPr lang="nl-BE" sz="1400" b="1" dirty="0" err="1" smtClean="0">
                <a:solidFill>
                  <a:prstClr val="black"/>
                </a:solidFill>
                <a:latin typeface="Calibri" pitchFamily="34" charset="0"/>
              </a:rPr>
              <a:t>be</a:t>
            </a:r>
            <a:r>
              <a:rPr lang="nl-BE" sz="1400" b="1" dirty="0" smtClean="0">
                <a:solidFill>
                  <a:prstClr val="black"/>
                </a:solidFill>
                <a:latin typeface="Calibri" pitchFamily="34" charset="0"/>
              </a:rPr>
              <a:t> </a:t>
            </a:r>
            <a:r>
              <a:rPr lang="nl-BE" sz="1400" b="1" dirty="0" err="1" smtClean="0">
                <a:solidFill>
                  <a:prstClr val="black"/>
                </a:solidFill>
                <a:latin typeface="Calibri" pitchFamily="34" charset="0"/>
              </a:rPr>
              <a:t>shown</a:t>
            </a:r>
            <a:r>
              <a:rPr lang="nl-BE" sz="1400" b="1" dirty="0" smtClean="0">
                <a:solidFill>
                  <a:prstClr val="black"/>
                </a:solidFill>
                <a:latin typeface="Calibri" pitchFamily="34" charset="0"/>
              </a:rPr>
              <a:t> </a:t>
            </a:r>
            <a:r>
              <a:rPr lang="nl-BE" sz="1400" b="1" dirty="0" err="1" smtClean="0">
                <a:solidFill>
                  <a:prstClr val="black"/>
                </a:solidFill>
                <a:latin typeface="Calibri" pitchFamily="34" charset="0"/>
              </a:rPr>
              <a:t>and</a:t>
            </a:r>
            <a:r>
              <a:rPr lang="nl-BE" sz="1400" b="1" dirty="0" smtClean="0">
                <a:solidFill>
                  <a:prstClr val="black"/>
                </a:solidFill>
                <a:latin typeface="Calibri" pitchFamily="34" charset="0"/>
              </a:rPr>
              <a:t> </a:t>
            </a:r>
            <a:r>
              <a:rPr lang="nl-BE" sz="1400" b="1" dirty="0" err="1" smtClean="0">
                <a:solidFill>
                  <a:prstClr val="black"/>
                </a:solidFill>
                <a:latin typeface="Calibri" pitchFamily="34" charset="0"/>
              </a:rPr>
              <a:t>gradually</a:t>
            </a:r>
            <a:r>
              <a:rPr lang="nl-BE" sz="1400" b="1" dirty="0" smtClean="0">
                <a:solidFill>
                  <a:prstClr val="black"/>
                </a:solidFill>
                <a:latin typeface="Calibri" pitchFamily="34" charset="0"/>
              </a:rPr>
              <a:t> in </a:t>
            </a:r>
            <a:r>
              <a:rPr lang="nl-BE" sz="1400" b="1" dirty="0" err="1" smtClean="0">
                <a:solidFill>
                  <a:prstClr val="black"/>
                </a:solidFill>
                <a:latin typeface="Calibri" pitchFamily="34" charset="0"/>
              </a:rPr>
              <a:t>synch</a:t>
            </a:r>
            <a:r>
              <a:rPr lang="nl-BE" sz="1400" b="1" dirty="0" smtClean="0">
                <a:solidFill>
                  <a:prstClr val="black"/>
                </a:solidFill>
                <a:latin typeface="Calibri" pitchFamily="34" charset="0"/>
              </a:rPr>
              <a:t> </a:t>
            </a:r>
            <a:r>
              <a:rPr lang="nl-BE" sz="1400" b="1" dirty="0" err="1" smtClean="0">
                <a:solidFill>
                  <a:prstClr val="black"/>
                </a:solidFill>
                <a:latin typeface="Calibri" pitchFamily="34" charset="0"/>
              </a:rPr>
              <a:t>with</a:t>
            </a:r>
            <a:r>
              <a:rPr lang="nl-BE" sz="1400" b="1" dirty="0" smtClean="0">
                <a:solidFill>
                  <a:prstClr val="black"/>
                </a:solidFill>
                <a:latin typeface="Calibri" pitchFamily="34" charset="0"/>
              </a:rPr>
              <a:t> </a:t>
            </a:r>
            <a:r>
              <a:rPr lang="nl-BE" sz="1400" b="1" dirty="0" err="1" smtClean="0">
                <a:solidFill>
                  <a:prstClr val="black"/>
                </a:solidFill>
                <a:latin typeface="Calibri" pitchFamily="34" charset="0"/>
              </a:rPr>
              <a:t>voice</a:t>
            </a:r>
            <a:r>
              <a:rPr lang="nl-BE" sz="1400" b="1" dirty="0" smtClean="0">
                <a:solidFill>
                  <a:prstClr val="black"/>
                </a:solidFill>
                <a:latin typeface="Calibri" pitchFamily="34" charset="0"/>
              </a:rPr>
              <a:t> over </a:t>
            </a:r>
            <a:r>
              <a:rPr lang="nl-BE" sz="1400" b="1" dirty="0" err="1" smtClean="0">
                <a:solidFill>
                  <a:prstClr val="black"/>
                </a:solidFill>
                <a:latin typeface="Calibri" pitchFamily="34" charset="0"/>
              </a:rPr>
              <a:t>key</a:t>
            </a:r>
            <a:r>
              <a:rPr lang="nl-BE" sz="1400" b="1" dirty="0" smtClean="0">
                <a:solidFill>
                  <a:prstClr val="black"/>
                </a:solidFill>
                <a:latin typeface="Calibri" pitchFamily="34" charset="0"/>
              </a:rPr>
              <a:t> </a:t>
            </a:r>
            <a:r>
              <a:rPr lang="nl-BE" sz="1400" b="1" dirty="0" err="1" smtClean="0">
                <a:solidFill>
                  <a:prstClr val="black"/>
                </a:solidFill>
                <a:latin typeface="Calibri" pitchFamily="34" charset="0"/>
              </a:rPr>
              <a:t>elements</a:t>
            </a:r>
            <a:r>
              <a:rPr lang="nl-BE" sz="1400" b="1" dirty="0" smtClean="0">
                <a:solidFill>
                  <a:prstClr val="black"/>
                </a:solidFill>
                <a:latin typeface="Calibri" pitchFamily="34" charset="0"/>
              </a:rPr>
              <a:t> show up</a:t>
            </a:r>
            <a:endParaRPr lang="nl-BE" sz="1400" b="1" dirty="0">
              <a:solidFill>
                <a:prstClr val="black"/>
              </a:solidFill>
              <a:latin typeface="Calibri" pitchFamily="34" charset="0"/>
            </a:endParaRPr>
          </a:p>
          <a:p>
            <a:pPr eaLnBrk="1" hangingPunct="1">
              <a:defRPr/>
            </a:pPr>
            <a:endParaRPr lang="nl-BE" sz="1400" dirty="0">
              <a:solidFill>
                <a:prstClr val="black"/>
              </a:solidFill>
              <a:latin typeface="Calibri" pitchFamily="34" charset="0"/>
            </a:endParaRPr>
          </a:p>
        </p:txBody>
      </p:sp>
      <p:sp>
        <p:nvSpPr>
          <p:cNvPr id="6" name="TextBox 4"/>
          <p:cNvSpPr txBox="1">
            <a:spLocks noChangeArrowheads="1"/>
          </p:cNvSpPr>
          <p:nvPr/>
        </p:nvSpPr>
        <p:spPr bwMode="auto">
          <a:xfrm>
            <a:off x="8030650" y="3871695"/>
            <a:ext cx="4086225" cy="2893100"/>
          </a:xfrm>
          <a:prstGeom prst="rect">
            <a:avLst/>
          </a:prstGeom>
          <a:solidFill>
            <a:schemeClr val="accent3">
              <a:lumMod val="20000"/>
              <a:lumOff val="80000"/>
            </a:schemeClr>
          </a:solidFill>
          <a:ln>
            <a:noFill/>
          </a:ln>
        </p:spPr>
        <p:txBody>
          <a:bodyPr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 Here are the key </a:t>
            </a:r>
            <a:r>
              <a:rPr lang="nl-BE" altLang="fr-FR" sz="1400" b="1" dirty="0" err="1">
                <a:solidFill>
                  <a:prstClr val="black"/>
                </a:solidFill>
              </a:rPr>
              <a:t>elements</a:t>
            </a:r>
            <a:r>
              <a:rPr lang="nl-BE" altLang="fr-FR" sz="1400" b="1" dirty="0">
                <a:solidFill>
                  <a:prstClr val="black"/>
                </a:solidFill>
              </a:rPr>
              <a:t> in a </a:t>
            </a:r>
            <a:r>
              <a:rPr lang="nl-BE" altLang="fr-FR" sz="1400" b="1" dirty="0" err="1">
                <a:solidFill>
                  <a:prstClr val="black"/>
                </a:solidFill>
              </a:rPr>
              <a:t>natural</a:t>
            </a:r>
            <a:r>
              <a:rPr lang="nl-BE" altLang="fr-FR" sz="1400" b="1" dirty="0">
                <a:solidFill>
                  <a:prstClr val="black"/>
                </a:solidFill>
              </a:rPr>
              <a:t> flow . It </a:t>
            </a:r>
            <a:r>
              <a:rPr lang="nl-BE" altLang="fr-FR" sz="1400" b="1" dirty="0" err="1">
                <a:solidFill>
                  <a:prstClr val="black"/>
                </a:solidFill>
              </a:rPr>
              <a:t>all</a:t>
            </a:r>
            <a:r>
              <a:rPr lang="nl-BE" altLang="fr-FR" sz="1400" b="1" dirty="0">
                <a:solidFill>
                  <a:prstClr val="black"/>
                </a:solidFill>
              </a:rPr>
              <a:t> starts </a:t>
            </a:r>
            <a:r>
              <a:rPr lang="nl-BE" altLang="fr-FR" sz="1400" b="1" dirty="0" err="1">
                <a:solidFill>
                  <a:prstClr val="black"/>
                </a:solidFill>
              </a:rPr>
              <a:t>with</a:t>
            </a:r>
            <a:r>
              <a:rPr lang="nl-BE" altLang="fr-FR" sz="1400" b="1" dirty="0">
                <a:solidFill>
                  <a:prstClr val="black"/>
                </a:solidFill>
              </a:rPr>
              <a:t> </a:t>
            </a:r>
            <a:r>
              <a:rPr lang="nl-BE" altLang="fr-FR" sz="1400" b="1" dirty="0" err="1">
                <a:solidFill>
                  <a:prstClr val="black"/>
                </a:solidFill>
              </a:rPr>
              <a:t>the</a:t>
            </a:r>
            <a:r>
              <a:rPr lang="nl-BE" altLang="fr-FR" sz="1400" b="1" dirty="0">
                <a:solidFill>
                  <a:prstClr val="black"/>
                </a:solidFill>
              </a:rPr>
              <a:t> </a:t>
            </a:r>
            <a:r>
              <a:rPr lang="nl-BE" altLang="fr-FR" sz="1400" b="1" dirty="0" err="1">
                <a:solidFill>
                  <a:prstClr val="black"/>
                </a:solidFill>
              </a:rPr>
              <a:t>transferee</a:t>
            </a:r>
            <a:r>
              <a:rPr lang="nl-BE" altLang="fr-FR" sz="1400" b="1" dirty="0">
                <a:solidFill>
                  <a:prstClr val="black"/>
                </a:solidFill>
              </a:rPr>
              <a:t> </a:t>
            </a:r>
            <a:r>
              <a:rPr lang="nl-BE" altLang="fr-FR" sz="1400" b="1" dirty="0" err="1">
                <a:solidFill>
                  <a:prstClr val="black"/>
                </a:solidFill>
              </a:rPr>
              <a:t>getting</a:t>
            </a:r>
            <a:r>
              <a:rPr lang="nl-BE" altLang="fr-FR" sz="1400" b="1" dirty="0">
                <a:solidFill>
                  <a:prstClr val="black"/>
                </a:solidFill>
              </a:rPr>
              <a:t> </a:t>
            </a:r>
            <a:r>
              <a:rPr lang="nl-BE" altLang="fr-FR" sz="1400" b="1" dirty="0" err="1">
                <a:solidFill>
                  <a:prstClr val="black"/>
                </a:solidFill>
              </a:rPr>
              <a:t>the</a:t>
            </a:r>
            <a:r>
              <a:rPr lang="nl-BE" altLang="fr-FR" sz="1400" b="1" dirty="0">
                <a:solidFill>
                  <a:prstClr val="black"/>
                </a:solidFill>
              </a:rPr>
              <a:t> </a:t>
            </a:r>
            <a:r>
              <a:rPr lang="nl-BE" altLang="fr-FR" sz="1400" b="1" dirty="0" err="1">
                <a:solidFill>
                  <a:prstClr val="black"/>
                </a:solidFill>
              </a:rPr>
              <a:t>confirmation</a:t>
            </a:r>
            <a:r>
              <a:rPr lang="nl-BE" altLang="fr-FR" sz="1400" b="1" dirty="0">
                <a:solidFill>
                  <a:prstClr val="black"/>
                </a:solidFill>
              </a:rPr>
              <a:t> he </a:t>
            </a:r>
            <a:r>
              <a:rPr lang="nl-BE" altLang="fr-FR" sz="1400" b="1" dirty="0" err="1">
                <a:solidFill>
                  <a:prstClr val="black"/>
                </a:solidFill>
              </a:rPr>
              <a:t>will</a:t>
            </a:r>
            <a:r>
              <a:rPr lang="nl-BE" altLang="fr-FR" sz="1400" b="1" dirty="0">
                <a:solidFill>
                  <a:prstClr val="black"/>
                </a:solidFill>
              </a:rPr>
              <a:t> start living in </a:t>
            </a:r>
            <a:r>
              <a:rPr lang="nl-BE" altLang="fr-FR" sz="1400" b="1" dirty="0" err="1">
                <a:solidFill>
                  <a:prstClr val="black"/>
                </a:solidFill>
              </a:rPr>
              <a:t>another</a:t>
            </a:r>
            <a:r>
              <a:rPr lang="nl-BE" altLang="fr-FR" sz="1400" b="1" dirty="0">
                <a:solidFill>
                  <a:prstClr val="black"/>
                </a:solidFill>
              </a:rPr>
              <a:t> country. The </a:t>
            </a:r>
            <a:r>
              <a:rPr lang="nl-BE" altLang="fr-FR" sz="1400" b="1" dirty="0" err="1">
                <a:solidFill>
                  <a:prstClr val="black"/>
                </a:solidFill>
              </a:rPr>
              <a:t>needs</a:t>
            </a:r>
            <a:r>
              <a:rPr lang="nl-BE" altLang="fr-FR" sz="1400" b="1" dirty="0">
                <a:solidFill>
                  <a:prstClr val="black"/>
                </a:solidFill>
              </a:rPr>
              <a:t> assessment </a:t>
            </a:r>
            <a:r>
              <a:rPr lang="nl-BE" altLang="fr-FR" sz="1400" b="1" dirty="0" err="1">
                <a:solidFill>
                  <a:prstClr val="black"/>
                </a:solidFill>
              </a:rPr>
              <a:t>which</a:t>
            </a:r>
            <a:r>
              <a:rPr lang="nl-BE" altLang="fr-FR" sz="1400" b="1" dirty="0">
                <a:solidFill>
                  <a:prstClr val="black"/>
                </a:solidFill>
              </a:rPr>
              <a:t> is </a:t>
            </a:r>
            <a:r>
              <a:rPr lang="nl-BE" altLang="fr-FR" sz="1400" b="1" dirty="0" err="1">
                <a:solidFill>
                  <a:prstClr val="black"/>
                </a:solidFill>
              </a:rPr>
              <a:t>done</a:t>
            </a:r>
            <a:r>
              <a:rPr lang="nl-BE" altLang="fr-FR" sz="1400" b="1" dirty="0">
                <a:solidFill>
                  <a:prstClr val="black"/>
                </a:solidFill>
              </a:rPr>
              <a:t> </a:t>
            </a:r>
            <a:r>
              <a:rPr lang="nl-BE" altLang="fr-FR" sz="1400" b="1" dirty="0" err="1">
                <a:solidFill>
                  <a:prstClr val="black"/>
                </a:solidFill>
              </a:rPr>
              <a:t>verbally</a:t>
            </a:r>
            <a:r>
              <a:rPr lang="nl-BE" altLang="fr-FR" sz="1400" b="1" dirty="0">
                <a:solidFill>
                  <a:prstClr val="black"/>
                </a:solidFill>
              </a:rPr>
              <a:t> </a:t>
            </a:r>
            <a:r>
              <a:rPr lang="nl-BE" altLang="fr-FR" sz="1400" b="1" dirty="0" err="1">
                <a:solidFill>
                  <a:prstClr val="black"/>
                </a:solidFill>
              </a:rPr>
              <a:t>and</a:t>
            </a:r>
            <a:r>
              <a:rPr lang="nl-BE" altLang="fr-FR" sz="1400" b="1" dirty="0">
                <a:solidFill>
                  <a:prstClr val="black"/>
                </a:solidFill>
              </a:rPr>
              <a:t> in </a:t>
            </a:r>
            <a:r>
              <a:rPr lang="nl-BE" altLang="fr-FR" sz="1400" b="1" dirty="0" err="1">
                <a:solidFill>
                  <a:prstClr val="black"/>
                </a:solidFill>
              </a:rPr>
              <a:t>writing</a:t>
            </a:r>
            <a:r>
              <a:rPr lang="nl-BE" altLang="fr-FR" sz="1400" b="1" dirty="0">
                <a:solidFill>
                  <a:prstClr val="black"/>
                </a:solidFill>
              </a:rPr>
              <a:t> </a:t>
            </a:r>
            <a:r>
              <a:rPr lang="nl-BE" altLang="fr-FR" sz="1400" b="1" dirty="0" err="1">
                <a:solidFill>
                  <a:prstClr val="black"/>
                </a:solidFill>
              </a:rPr>
              <a:t>will</a:t>
            </a:r>
            <a:r>
              <a:rPr lang="nl-BE" altLang="fr-FR" sz="1400" b="1" dirty="0">
                <a:solidFill>
                  <a:prstClr val="black"/>
                </a:solidFill>
              </a:rPr>
              <a:t> </a:t>
            </a:r>
            <a:r>
              <a:rPr lang="nl-BE" altLang="fr-FR" sz="1400" b="1" dirty="0" err="1">
                <a:solidFill>
                  <a:prstClr val="black"/>
                </a:solidFill>
              </a:rPr>
              <a:t>provide</a:t>
            </a:r>
            <a:r>
              <a:rPr lang="nl-BE" altLang="fr-FR" sz="1400" b="1" dirty="0">
                <a:solidFill>
                  <a:prstClr val="black"/>
                </a:solidFill>
              </a:rPr>
              <a:t> information on </a:t>
            </a:r>
            <a:r>
              <a:rPr lang="nl-BE" altLang="fr-FR" sz="1400" b="1" dirty="0" err="1">
                <a:solidFill>
                  <a:prstClr val="black"/>
                </a:solidFill>
              </a:rPr>
              <a:t>housing</a:t>
            </a:r>
            <a:r>
              <a:rPr lang="nl-BE" altLang="fr-FR" sz="1400" b="1" dirty="0">
                <a:solidFill>
                  <a:prstClr val="black"/>
                </a:solidFill>
              </a:rPr>
              <a:t> </a:t>
            </a:r>
            <a:r>
              <a:rPr lang="nl-BE" altLang="fr-FR" sz="1400" b="1" dirty="0" err="1">
                <a:solidFill>
                  <a:prstClr val="black"/>
                </a:solidFill>
              </a:rPr>
              <a:t>allowances</a:t>
            </a:r>
            <a:r>
              <a:rPr lang="nl-BE" altLang="fr-FR" sz="1400" b="1" dirty="0">
                <a:solidFill>
                  <a:prstClr val="black"/>
                </a:solidFill>
              </a:rPr>
              <a:t>, </a:t>
            </a:r>
            <a:r>
              <a:rPr lang="nl-BE" altLang="fr-FR" sz="1400" b="1" dirty="0" err="1">
                <a:solidFill>
                  <a:prstClr val="black"/>
                </a:solidFill>
              </a:rPr>
              <a:t>housing</a:t>
            </a:r>
            <a:r>
              <a:rPr lang="nl-BE" altLang="fr-FR" sz="1400" b="1" dirty="0">
                <a:solidFill>
                  <a:prstClr val="black"/>
                </a:solidFill>
              </a:rPr>
              <a:t> </a:t>
            </a:r>
            <a:r>
              <a:rPr lang="nl-BE" altLang="fr-FR" sz="1400" b="1" dirty="0" err="1">
                <a:solidFill>
                  <a:prstClr val="black"/>
                </a:solidFill>
              </a:rPr>
              <a:t>requirements</a:t>
            </a:r>
            <a:r>
              <a:rPr lang="nl-BE" altLang="fr-FR" sz="1400" b="1" dirty="0">
                <a:solidFill>
                  <a:prstClr val="black"/>
                </a:solidFill>
              </a:rPr>
              <a:t>, school </a:t>
            </a:r>
            <a:r>
              <a:rPr lang="nl-BE" altLang="fr-FR" sz="1400" b="1" dirty="0" err="1">
                <a:solidFill>
                  <a:prstClr val="black"/>
                </a:solidFill>
              </a:rPr>
              <a:t>requirements</a:t>
            </a:r>
            <a:r>
              <a:rPr lang="nl-BE" altLang="fr-FR" sz="1400" b="1" dirty="0">
                <a:solidFill>
                  <a:prstClr val="black"/>
                </a:solidFill>
              </a:rPr>
              <a:t>. </a:t>
            </a:r>
            <a:r>
              <a:rPr lang="nl-BE" altLang="fr-FR" sz="1400" b="1" dirty="0" err="1">
                <a:solidFill>
                  <a:prstClr val="black"/>
                </a:solidFill>
              </a:rPr>
              <a:t>Obviously</a:t>
            </a:r>
            <a:r>
              <a:rPr lang="nl-BE" altLang="fr-FR" sz="1400" b="1" dirty="0">
                <a:solidFill>
                  <a:prstClr val="black"/>
                </a:solidFill>
              </a:rPr>
              <a:t> </a:t>
            </a:r>
            <a:r>
              <a:rPr lang="nl-BE" altLang="fr-FR" sz="1400" b="1" dirty="0" err="1">
                <a:solidFill>
                  <a:prstClr val="black"/>
                </a:solidFill>
              </a:rPr>
              <a:t>the</a:t>
            </a:r>
            <a:r>
              <a:rPr lang="nl-BE" altLang="fr-FR" sz="1400" b="1" dirty="0">
                <a:solidFill>
                  <a:prstClr val="black"/>
                </a:solidFill>
              </a:rPr>
              <a:t> </a:t>
            </a:r>
            <a:r>
              <a:rPr lang="nl-BE" altLang="fr-FR" sz="1400" b="1" dirty="0" err="1">
                <a:solidFill>
                  <a:prstClr val="black"/>
                </a:solidFill>
              </a:rPr>
              <a:t>transferee</a:t>
            </a:r>
            <a:r>
              <a:rPr lang="nl-BE" altLang="fr-FR" sz="1400" b="1" dirty="0">
                <a:solidFill>
                  <a:prstClr val="black"/>
                </a:solidFill>
              </a:rPr>
              <a:t> </a:t>
            </a:r>
            <a:r>
              <a:rPr lang="nl-BE" altLang="fr-FR" sz="1400" b="1" dirty="0" err="1">
                <a:solidFill>
                  <a:prstClr val="black"/>
                </a:solidFill>
              </a:rPr>
              <a:t>would</a:t>
            </a:r>
            <a:r>
              <a:rPr lang="nl-BE" altLang="fr-FR" sz="1400" b="1" dirty="0">
                <a:solidFill>
                  <a:prstClr val="black"/>
                </a:solidFill>
              </a:rPr>
              <a:t> like </a:t>
            </a:r>
            <a:r>
              <a:rPr lang="nl-BE" altLang="fr-FR" sz="1400" b="1" dirty="0" err="1">
                <a:solidFill>
                  <a:prstClr val="black"/>
                </a:solidFill>
              </a:rPr>
              <a:t>to</a:t>
            </a:r>
            <a:r>
              <a:rPr lang="nl-BE" altLang="fr-FR" sz="1400" b="1" dirty="0">
                <a:solidFill>
                  <a:prstClr val="black"/>
                </a:solidFill>
              </a:rPr>
              <a:t> have a preview trip </a:t>
            </a:r>
            <a:r>
              <a:rPr lang="nl-BE" altLang="fr-FR" sz="1400" b="1" dirty="0" err="1">
                <a:solidFill>
                  <a:prstClr val="black"/>
                </a:solidFill>
              </a:rPr>
              <a:t>and</a:t>
            </a:r>
            <a:r>
              <a:rPr lang="nl-BE" altLang="fr-FR" sz="1400" b="1" dirty="0">
                <a:solidFill>
                  <a:prstClr val="black"/>
                </a:solidFill>
              </a:rPr>
              <a:t> get </a:t>
            </a:r>
            <a:r>
              <a:rPr lang="nl-BE" altLang="fr-FR" sz="1400" b="1" dirty="0" err="1">
                <a:solidFill>
                  <a:prstClr val="black"/>
                </a:solidFill>
              </a:rPr>
              <a:t>an</a:t>
            </a:r>
            <a:r>
              <a:rPr lang="nl-BE" altLang="fr-FR" sz="1400" b="1" dirty="0">
                <a:solidFill>
                  <a:prstClr val="black"/>
                </a:solidFill>
              </a:rPr>
              <a:t> </a:t>
            </a:r>
            <a:r>
              <a:rPr lang="nl-BE" altLang="fr-FR" sz="1400" b="1" dirty="0" err="1">
                <a:solidFill>
                  <a:prstClr val="black"/>
                </a:solidFill>
              </a:rPr>
              <a:t>idea</a:t>
            </a:r>
            <a:r>
              <a:rPr lang="nl-BE" altLang="fr-FR" sz="1400" b="1" dirty="0">
                <a:solidFill>
                  <a:prstClr val="black"/>
                </a:solidFill>
              </a:rPr>
              <a:t> on </a:t>
            </a:r>
            <a:r>
              <a:rPr lang="nl-BE" altLang="fr-FR" sz="1400" b="1" dirty="0" err="1">
                <a:solidFill>
                  <a:prstClr val="black"/>
                </a:solidFill>
              </a:rPr>
              <a:t>the</a:t>
            </a:r>
            <a:r>
              <a:rPr lang="nl-BE" altLang="fr-FR" sz="1400" b="1" dirty="0">
                <a:solidFill>
                  <a:prstClr val="black"/>
                </a:solidFill>
              </a:rPr>
              <a:t> country, </a:t>
            </a:r>
            <a:r>
              <a:rPr lang="nl-BE" altLang="fr-FR" sz="1400" b="1" dirty="0" err="1">
                <a:solidFill>
                  <a:prstClr val="black"/>
                </a:solidFill>
              </a:rPr>
              <a:t>housing</a:t>
            </a:r>
            <a:r>
              <a:rPr lang="nl-BE" altLang="fr-FR" sz="1400" b="1" dirty="0">
                <a:solidFill>
                  <a:prstClr val="black"/>
                </a:solidFill>
              </a:rPr>
              <a:t> </a:t>
            </a:r>
            <a:r>
              <a:rPr lang="nl-BE" altLang="fr-FR" sz="1400" b="1" dirty="0" err="1">
                <a:solidFill>
                  <a:prstClr val="black"/>
                </a:solidFill>
              </a:rPr>
              <a:t>and</a:t>
            </a:r>
            <a:r>
              <a:rPr lang="nl-BE" altLang="fr-FR" sz="1400" b="1" dirty="0">
                <a:solidFill>
                  <a:prstClr val="black"/>
                </a:solidFill>
              </a:rPr>
              <a:t> </a:t>
            </a:r>
            <a:r>
              <a:rPr lang="nl-BE" altLang="fr-FR" sz="1400" b="1" dirty="0" err="1">
                <a:solidFill>
                  <a:prstClr val="black"/>
                </a:solidFill>
              </a:rPr>
              <a:t>schooling</a:t>
            </a:r>
            <a:r>
              <a:rPr lang="nl-BE" altLang="fr-FR" sz="1400" b="1" dirty="0">
                <a:solidFill>
                  <a:prstClr val="black"/>
                </a:solidFill>
              </a:rPr>
              <a:t> options </a:t>
            </a:r>
            <a:r>
              <a:rPr lang="nl-BE" altLang="fr-FR" sz="1400" b="1" dirty="0" err="1">
                <a:solidFill>
                  <a:prstClr val="black"/>
                </a:solidFill>
              </a:rPr>
              <a:t>and</a:t>
            </a:r>
            <a:r>
              <a:rPr lang="nl-BE" altLang="fr-FR" sz="1400" b="1" dirty="0">
                <a:solidFill>
                  <a:prstClr val="black"/>
                </a:solidFill>
              </a:rPr>
              <a:t> </a:t>
            </a:r>
            <a:r>
              <a:rPr lang="nl-BE" altLang="fr-FR" sz="1400" b="1" dirty="0" err="1">
                <a:solidFill>
                  <a:prstClr val="black"/>
                </a:solidFill>
              </a:rPr>
              <a:t>be</a:t>
            </a:r>
            <a:r>
              <a:rPr lang="nl-BE" altLang="fr-FR" sz="1400" b="1" dirty="0">
                <a:solidFill>
                  <a:prstClr val="black"/>
                </a:solidFill>
              </a:rPr>
              <a:t> made </a:t>
            </a:r>
            <a:r>
              <a:rPr lang="nl-BE" altLang="fr-FR" sz="1400" b="1" dirty="0" err="1">
                <a:solidFill>
                  <a:prstClr val="black"/>
                </a:solidFill>
              </a:rPr>
              <a:t>aware</a:t>
            </a:r>
            <a:r>
              <a:rPr lang="nl-BE" altLang="fr-FR" sz="1400" b="1" dirty="0">
                <a:solidFill>
                  <a:prstClr val="black"/>
                </a:solidFill>
              </a:rPr>
              <a:t> of </a:t>
            </a:r>
            <a:r>
              <a:rPr lang="nl-BE" altLang="fr-FR" sz="1400" b="1" dirty="0" err="1">
                <a:solidFill>
                  <a:prstClr val="black"/>
                </a:solidFill>
              </a:rPr>
              <a:t>the</a:t>
            </a:r>
            <a:r>
              <a:rPr lang="nl-BE" altLang="fr-FR" sz="1400" b="1" dirty="0">
                <a:solidFill>
                  <a:prstClr val="black"/>
                </a:solidFill>
              </a:rPr>
              <a:t> local culture .We </a:t>
            </a:r>
            <a:r>
              <a:rPr lang="nl-BE" altLang="fr-FR" sz="1400" b="1" dirty="0" err="1">
                <a:solidFill>
                  <a:prstClr val="black"/>
                </a:solidFill>
              </a:rPr>
              <a:t>just</a:t>
            </a:r>
            <a:r>
              <a:rPr lang="nl-BE" altLang="fr-FR" sz="1400" b="1" dirty="0">
                <a:solidFill>
                  <a:prstClr val="black"/>
                </a:solidFill>
              </a:rPr>
              <a:t> </a:t>
            </a:r>
            <a:r>
              <a:rPr lang="nl-BE" altLang="fr-FR" sz="1400" b="1" dirty="0" err="1">
                <a:solidFill>
                  <a:prstClr val="black"/>
                </a:solidFill>
              </a:rPr>
              <a:t>mentioned</a:t>
            </a:r>
            <a:r>
              <a:rPr lang="nl-BE" altLang="fr-FR" sz="1400" b="1" dirty="0">
                <a:solidFill>
                  <a:prstClr val="black"/>
                </a:solidFill>
              </a:rPr>
              <a:t> </a:t>
            </a:r>
            <a:r>
              <a:rPr lang="nl-BE" altLang="fr-FR" sz="1400" b="1" dirty="0" err="1">
                <a:solidFill>
                  <a:prstClr val="black"/>
                </a:solidFill>
              </a:rPr>
              <a:t>the</a:t>
            </a:r>
            <a:r>
              <a:rPr lang="nl-BE" altLang="fr-FR" sz="1400" b="1" dirty="0">
                <a:solidFill>
                  <a:prstClr val="black"/>
                </a:solidFill>
              </a:rPr>
              <a:t> </a:t>
            </a:r>
            <a:r>
              <a:rPr lang="nl-BE" altLang="fr-FR" sz="1400" b="1" dirty="0" err="1">
                <a:solidFill>
                  <a:prstClr val="black"/>
                </a:solidFill>
              </a:rPr>
              <a:t>needs</a:t>
            </a:r>
            <a:r>
              <a:rPr lang="nl-BE" altLang="fr-FR" sz="1400" b="1" dirty="0">
                <a:solidFill>
                  <a:prstClr val="black"/>
                </a:solidFill>
              </a:rPr>
              <a:t> </a:t>
            </a:r>
            <a:r>
              <a:rPr lang="nl-BE" altLang="fr-FR" sz="1400" b="1" dirty="0" err="1">
                <a:solidFill>
                  <a:prstClr val="black"/>
                </a:solidFill>
              </a:rPr>
              <a:t>assesment</a:t>
            </a:r>
            <a:r>
              <a:rPr lang="nl-BE" altLang="fr-FR" sz="1400" b="1" dirty="0">
                <a:solidFill>
                  <a:prstClr val="black"/>
                </a:solidFill>
              </a:rPr>
              <a:t>. </a:t>
            </a:r>
            <a:r>
              <a:rPr lang="nl-BE" altLang="fr-FR" sz="1400" b="1" dirty="0" err="1">
                <a:solidFill>
                  <a:prstClr val="black"/>
                </a:solidFill>
              </a:rPr>
              <a:t>Let’s</a:t>
            </a:r>
            <a:r>
              <a:rPr lang="nl-BE" altLang="fr-FR" sz="1400" b="1" dirty="0">
                <a:solidFill>
                  <a:prstClr val="black"/>
                </a:solidFill>
              </a:rPr>
              <a:t> have a look </a:t>
            </a:r>
            <a:r>
              <a:rPr lang="nl-BE" altLang="fr-FR" sz="1400" b="1" dirty="0" err="1">
                <a:solidFill>
                  <a:prstClr val="black"/>
                </a:solidFill>
              </a:rPr>
              <a:t>what</a:t>
            </a:r>
            <a:r>
              <a:rPr lang="nl-BE" altLang="fr-FR" sz="1400" b="1" dirty="0">
                <a:solidFill>
                  <a:prstClr val="black"/>
                </a:solidFill>
              </a:rPr>
              <a:t> </a:t>
            </a:r>
            <a:r>
              <a:rPr lang="nl-BE" altLang="fr-FR" sz="1400" b="1" dirty="0" err="1">
                <a:solidFill>
                  <a:prstClr val="black"/>
                </a:solidFill>
              </a:rPr>
              <a:t>it</a:t>
            </a:r>
            <a:r>
              <a:rPr lang="nl-BE" altLang="fr-FR" sz="1400" b="1" dirty="0">
                <a:solidFill>
                  <a:prstClr val="black"/>
                </a:solidFill>
              </a:rPr>
              <a:t> is, </a:t>
            </a:r>
            <a:r>
              <a:rPr lang="nl-BE" altLang="fr-FR" sz="1400" b="1" dirty="0" err="1">
                <a:solidFill>
                  <a:prstClr val="black"/>
                </a:solidFill>
              </a:rPr>
              <a:t>and</a:t>
            </a:r>
            <a:r>
              <a:rPr lang="nl-BE" altLang="fr-FR" sz="1400" b="1" dirty="0">
                <a:solidFill>
                  <a:prstClr val="black"/>
                </a:solidFill>
              </a:rPr>
              <a:t> </a:t>
            </a:r>
            <a:r>
              <a:rPr lang="nl-BE" altLang="fr-FR" sz="1400" b="1" dirty="0" err="1">
                <a:solidFill>
                  <a:prstClr val="black"/>
                </a:solidFill>
              </a:rPr>
              <a:t>when</a:t>
            </a:r>
            <a:r>
              <a:rPr lang="nl-BE" altLang="fr-FR" sz="1400" b="1" dirty="0">
                <a:solidFill>
                  <a:prstClr val="black"/>
                </a:solidFill>
              </a:rPr>
              <a:t> </a:t>
            </a:r>
            <a:r>
              <a:rPr lang="nl-BE" altLang="fr-FR" sz="1400" b="1" dirty="0" err="1">
                <a:solidFill>
                  <a:prstClr val="black"/>
                </a:solidFill>
              </a:rPr>
              <a:t>and</a:t>
            </a:r>
            <a:r>
              <a:rPr lang="nl-BE" altLang="fr-FR" sz="1400" b="1" dirty="0">
                <a:solidFill>
                  <a:prstClr val="black"/>
                </a:solidFill>
              </a:rPr>
              <a:t> </a:t>
            </a:r>
            <a:r>
              <a:rPr lang="nl-BE" altLang="fr-FR" sz="1400" b="1" dirty="0" err="1">
                <a:solidFill>
                  <a:prstClr val="black"/>
                </a:solidFill>
              </a:rPr>
              <a:t>why</a:t>
            </a:r>
            <a:r>
              <a:rPr lang="nl-BE" altLang="fr-FR" sz="1400" b="1" dirty="0">
                <a:solidFill>
                  <a:prstClr val="black"/>
                </a:solidFill>
              </a:rPr>
              <a:t> </a:t>
            </a:r>
            <a:r>
              <a:rPr lang="nl-BE" altLang="fr-FR" sz="1400" b="1" dirty="0" err="1">
                <a:solidFill>
                  <a:prstClr val="black"/>
                </a:solidFill>
              </a:rPr>
              <a:t>it</a:t>
            </a:r>
            <a:r>
              <a:rPr lang="nl-BE" altLang="fr-FR" sz="1400" b="1" dirty="0">
                <a:solidFill>
                  <a:prstClr val="black"/>
                </a:solidFill>
              </a:rPr>
              <a:t> is </a:t>
            </a:r>
            <a:r>
              <a:rPr lang="nl-BE" altLang="fr-FR" sz="1400" b="1" dirty="0" err="1">
                <a:solidFill>
                  <a:prstClr val="black"/>
                </a:solidFill>
              </a:rPr>
              <a:t>being</a:t>
            </a:r>
            <a:r>
              <a:rPr lang="nl-BE" altLang="fr-FR" sz="1400" b="1" dirty="0">
                <a:solidFill>
                  <a:prstClr val="black"/>
                </a:solidFill>
              </a:rPr>
              <a:t> </a:t>
            </a:r>
            <a:r>
              <a:rPr lang="nl-BE" altLang="fr-FR" sz="1400" b="1" dirty="0" err="1">
                <a:solidFill>
                  <a:prstClr val="black"/>
                </a:solidFill>
              </a:rPr>
              <a:t>used</a:t>
            </a:r>
            <a:r>
              <a:rPr lang="nl-BE" altLang="fr-FR" sz="1400" b="1" dirty="0">
                <a:solidFill>
                  <a:prstClr val="black"/>
                </a:solidFill>
              </a:rPr>
              <a:t>.</a:t>
            </a:r>
            <a:endParaRPr lang="de-DE" altLang="fr-FR" sz="1400" b="1" dirty="0">
              <a:solidFill>
                <a:prstClr val="black"/>
              </a:solidFill>
            </a:endParaRPr>
          </a:p>
          <a:p>
            <a:pPr eaLnBrk="1" hangingPunct="1">
              <a:spcBef>
                <a:spcPct val="0"/>
              </a:spcBef>
              <a:buFontTx/>
              <a:buNone/>
              <a:defRPr/>
            </a:pPr>
            <a:endParaRPr lang="nl-BE" altLang="fr-FR" sz="1400" dirty="0">
              <a:solidFill>
                <a:prstClr val="black"/>
              </a:solidFill>
            </a:endParaRPr>
          </a:p>
        </p:txBody>
      </p:sp>
    </p:spTree>
    <p:extLst>
      <p:ext uri="{BB962C8B-B14F-4D97-AF65-F5344CB8AC3E}">
        <p14:creationId xmlns:p14="http://schemas.microsoft.com/office/powerpoint/2010/main" val="44120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4" y="-198326"/>
            <a:ext cx="10515600" cy="1325563"/>
          </a:xfrm>
        </p:spPr>
        <p:txBody>
          <a:bodyPr/>
          <a:lstStyle/>
          <a:p>
            <a:r>
              <a:rPr lang="en-US" dirty="0" smtClean="0"/>
              <a:t>Needs Assessment </a:t>
            </a:r>
            <a:endParaRPr lang="en-US" dirty="0"/>
          </a:p>
        </p:txBody>
      </p:sp>
      <p:sp>
        <p:nvSpPr>
          <p:cNvPr id="3" name="Content Placeholder 2"/>
          <p:cNvSpPr>
            <a:spLocks noGrp="1"/>
          </p:cNvSpPr>
          <p:nvPr>
            <p:ph idx="1"/>
          </p:nvPr>
        </p:nvSpPr>
        <p:spPr>
          <a:xfrm>
            <a:off x="807076" y="853226"/>
            <a:ext cx="5334000" cy="4191000"/>
          </a:xfrm>
        </p:spPr>
        <p:txBody>
          <a:bodyPr vert="horz" lIns="91440" tIns="45720" rIns="91440" bIns="45720" rtlCol="0" anchor="t">
            <a:normAutofit fontScale="62500" lnSpcReduction="20000"/>
          </a:bodyPr>
          <a:lstStyle/>
          <a:p>
            <a:pPr>
              <a:buFont typeface="+mj-lt"/>
              <a:buAutoNum type="arabicPeriod"/>
            </a:pPr>
            <a:r>
              <a:rPr lang="en-US" dirty="0"/>
              <a:t>Does the company have an office in the host location?</a:t>
            </a:r>
          </a:p>
          <a:p>
            <a:pPr>
              <a:buFont typeface="+mj-lt"/>
              <a:buAutoNum type="arabicPeriod"/>
            </a:pPr>
            <a:r>
              <a:rPr lang="en-US" dirty="0"/>
              <a:t>Will the transferee start to work on a Global labor contract or a local contract</a:t>
            </a:r>
          </a:p>
          <a:p>
            <a:pPr>
              <a:buFont typeface="+mj-lt"/>
              <a:buAutoNum type="arabicPeriod"/>
            </a:pPr>
            <a:r>
              <a:rPr lang="en-US" dirty="0"/>
              <a:t>Is assistance required obtaining a work permit/visa?</a:t>
            </a:r>
          </a:p>
          <a:p>
            <a:pPr>
              <a:buFont typeface="+mj-lt"/>
              <a:buAutoNum type="arabicPeriod"/>
            </a:pPr>
            <a:r>
              <a:rPr lang="en-US" dirty="0"/>
              <a:t>What kind of services are required, what are allowances/policies e.g. for temporary and permanent housing, international schools </a:t>
            </a:r>
            <a:r>
              <a:rPr lang="en-US" dirty="0" err="1"/>
              <a:t>etc</a:t>
            </a:r>
            <a:r>
              <a:rPr lang="en-US" dirty="0"/>
              <a:t>? </a:t>
            </a:r>
          </a:p>
          <a:p>
            <a:pPr>
              <a:buFont typeface="+mj-lt"/>
              <a:buAutoNum type="arabicPeriod"/>
            </a:pPr>
            <a:r>
              <a:rPr lang="en-US" dirty="0"/>
              <a:t>What is the nationality of the transferee and possibly his/her family members?</a:t>
            </a:r>
          </a:p>
          <a:p>
            <a:pPr>
              <a:buFont typeface="+mj-lt"/>
              <a:buAutoNum type="arabicPeriod"/>
            </a:pPr>
            <a:r>
              <a:rPr lang="en-US" dirty="0"/>
              <a:t>When do you intend to move out and is a copy of the rental contract of your residence available? </a:t>
            </a:r>
          </a:p>
          <a:p>
            <a:pPr>
              <a:buFont typeface="+mj-lt"/>
              <a:buAutoNum type="arabicPeriod"/>
            </a:pPr>
            <a:endParaRPr lang="en-US" dirty="0"/>
          </a:p>
          <a:p>
            <a:pPr>
              <a:buFont typeface="+mj-lt"/>
              <a:buAutoNum type="arabicPeriod"/>
            </a:pPr>
            <a:r>
              <a:rPr lang="en-US" dirty="0"/>
              <a:t>Do you require assistance with deregistration from origin country?.  </a:t>
            </a:r>
          </a:p>
          <a:p>
            <a:pPr marL="0" indent="0">
              <a:buNone/>
            </a:pPr>
            <a:r>
              <a:rPr lang="en-US" dirty="0"/>
              <a:t> </a:t>
            </a:r>
          </a:p>
        </p:txBody>
      </p:sp>
      <p:pic>
        <p:nvPicPr>
          <p:cNvPr id="16386" name="Picture 2" descr="http://2.bp.blogspot.com/_8Y5vrASZARI/TP_AF6c57RI/AAAAAAAAAAM/JHqS9NZuUIU/s1600/best-binoculars.png"/>
          <p:cNvPicPr>
            <a:picLocks noChangeAspect="1" noChangeArrowheads="1"/>
          </p:cNvPicPr>
          <p:nvPr/>
        </p:nvPicPr>
        <p:blipFill>
          <a:blip r:embed="rId3" cstate="print"/>
          <a:srcRect/>
          <a:stretch>
            <a:fillRect/>
          </a:stretch>
        </p:blipFill>
        <p:spPr bwMode="auto">
          <a:xfrm>
            <a:off x="8001001" y="1219201"/>
            <a:ext cx="2390775" cy="1584519"/>
          </a:xfrm>
          <a:prstGeom prst="rect">
            <a:avLst/>
          </a:prstGeom>
          <a:noFill/>
        </p:spPr>
      </p:pic>
      <p:sp>
        <p:nvSpPr>
          <p:cNvPr id="5" name="TextBox 4"/>
          <p:cNvSpPr txBox="1"/>
          <p:nvPr/>
        </p:nvSpPr>
        <p:spPr>
          <a:xfrm>
            <a:off x="1676400" y="5364165"/>
            <a:ext cx="4870704" cy="1169551"/>
          </a:xfrm>
          <a:prstGeom prst="rect">
            <a:avLst/>
          </a:prstGeom>
          <a:solidFill>
            <a:schemeClr val="bg1">
              <a:lumMod val="85000"/>
            </a:schemeClr>
          </a:solidFill>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nl-BE" sz="1400" b="1" dirty="0">
                <a:solidFill>
                  <a:prstClr val="black"/>
                </a:solidFill>
                <a:latin typeface="Calibri" pitchFamily="34" charset="0"/>
              </a:rPr>
              <a:t>Animation instructions:</a:t>
            </a:r>
          </a:p>
          <a:p>
            <a:pPr marL="342900" indent="-342900" eaLnBrk="1" hangingPunct="1">
              <a:buFontTx/>
              <a:buAutoNum type="arabicParenR"/>
              <a:defRPr/>
            </a:pPr>
            <a:r>
              <a:rPr lang="nl-BE" sz="1400" dirty="0">
                <a:solidFill>
                  <a:prstClr val="black"/>
                </a:solidFill>
                <a:latin typeface="Calibri" pitchFamily="34" charset="0"/>
              </a:rPr>
              <a:t>Title appear with the picture of the lady with the lenses.</a:t>
            </a:r>
          </a:p>
          <a:p>
            <a:pPr marL="342900" indent="-342900" eaLnBrk="1" hangingPunct="1">
              <a:buFontTx/>
              <a:buAutoNum type="arabicParenR"/>
              <a:defRPr/>
            </a:pPr>
            <a:r>
              <a:rPr lang="nl-BE" sz="1400" dirty="0">
                <a:solidFill>
                  <a:prstClr val="black"/>
                </a:solidFill>
                <a:latin typeface="Calibri" pitchFamily="34" charset="0"/>
              </a:rPr>
              <a:t>Text important questions with a question mark</a:t>
            </a:r>
          </a:p>
          <a:p>
            <a:pPr eaLnBrk="1" hangingPunct="1">
              <a:defRPr/>
            </a:pPr>
            <a:r>
              <a:rPr lang="nl-BE" sz="1400" dirty="0">
                <a:solidFill>
                  <a:prstClr val="black"/>
                </a:solidFill>
                <a:latin typeface="Calibri" pitchFamily="34" charset="0"/>
              </a:rPr>
              <a:t>3) Questions/Text to appear on screen in synch with the voice over. Might need to be split in several screens.</a:t>
            </a:r>
          </a:p>
        </p:txBody>
      </p:sp>
      <p:sp>
        <p:nvSpPr>
          <p:cNvPr id="6" name="TextBox 4"/>
          <p:cNvSpPr txBox="1">
            <a:spLocks noChangeArrowheads="1"/>
          </p:cNvSpPr>
          <p:nvPr/>
        </p:nvSpPr>
        <p:spPr bwMode="auto">
          <a:xfrm>
            <a:off x="6597203" y="2859959"/>
            <a:ext cx="5567966" cy="3631763"/>
          </a:xfrm>
          <a:prstGeom prst="rect">
            <a:avLst/>
          </a:prstGeom>
          <a:solidFill>
            <a:schemeClr val="accent3">
              <a:lumMod val="20000"/>
              <a:lumOff val="80000"/>
            </a:schemeClr>
          </a:solidFill>
          <a:ln>
            <a:noFill/>
          </a:ln>
        </p:spPr>
        <p:txBody>
          <a:bodyPr wrap="square"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BE" altLang="fr-FR" sz="1400" b="1" dirty="0">
                <a:solidFill>
                  <a:prstClr val="black"/>
                </a:solidFill>
              </a:rPr>
              <a:t>Voice over:</a:t>
            </a:r>
          </a:p>
          <a:p>
            <a:pPr eaLnBrk="1" hangingPunct="1">
              <a:spcBef>
                <a:spcPct val="0"/>
              </a:spcBef>
              <a:buFontTx/>
              <a:buNone/>
              <a:defRPr/>
            </a:pPr>
            <a:r>
              <a:rPr lang="nl-BE" altLang="fr-FR" sz="1200" dirty="0">
                <a:solidFill>
                  <a:prstClr val="black"/>
                </a:solidFill>
              </a:rPr>
              <a:t>Asking the right questions to understand the needs of the Transferee and the corporate account will lead to a happy family and a happy </a:t>
            </a:r>
            <a:r>
              <a:rPr lang="nl-BE" altLang="fr-FR" sz="1200" dirty="0" err="1">
                <a:solidFill>
                  <a:prstClr val="black"/>
                </a:solidFill>
              </a:rPr>
              <a:t>customer</a:t>
            </a:r>
            <a:r>
              <a:rPr lang="nl-BE" altLang="fr-FR" sz="1200" dirty="0">
                <a:solidFill>
                  <a:prstClr val="black"/>
                </a:solidFill>
              </a:rPr>
              <a:t>. The </a:t>
            </a:r>
            <a:r>
              <a:rPr lang="nl-BE" altLang="fr-FR" sz="1200" dirty="0" err="1">
                <a:solidFill>
                  <a:prstClr val="black"/>
                </a:solidFill>
              </a:rPr>
              <a:t>needs</a:t>
            </a:r>
            <a:r>
              <a:rPr lang="nl-BE" altLang="fr-FR" sz="1200" dirty="0">
                <a:solidFill>
                  <a:prstClr val="black"/>
                </a:solidFill>
              </a:rPr>
              <a:t> </a:t>
            </a:r>
            <a:r>
              <a:rPr lang="nl-BE" altLang="fr-FR" sz="1200" dirty="0" err="1">
                <a:solidFill>
                  <a:prstClr val="black"/>
                </a:solidFill>
              </a:rPr>
              <a:t>assessmant</a:t>
            </a:r>
            <a:r>
              <a:rPr lang="nl-BE" altLang="fr-FR" sz="1200" dirty="0">
                <a:solidFill>
                  <a:prstClr val="black"/>
                </a:solidFill>
              </a:rPr>
              <a:t>  document is a </a:t>
            </a:r>
            <a:r>
              <a:rPr lang="nl-BE" altLang="fr-FR" sz="1200" dirty="0" err="1">
                <a:solidFill>
                  <a:prstClr val="black"/>
                </a:solidFill>
              </a:rPr>
              <a:t>helpful</a:t>
            </a:r>
            <a:r>
              <a:rPr lang="nl-BE" altLang="fr-FR" sz="1200" dirty="0">
                <a:solidFill>
                  <a:prstClr val="black"/>
                </a:solidFill>
              </a:rPr>
              <a:t> tool </a:t>
            </a:r>
            <a:r>
              <a:rPr lang="nl-BE" altLang="fr-FR" sz="1200" dirty="0" err="1">
                <a:solidFill>
                  <a:prstClr val="black"/>
                </a:solidFill>
              </a:rPr>
              <a:t>being</a:t>
            </a:r>
            <a:r>
              <a:rPr lang="nl-BE" altLang="fr-FR" sz="1200" dirty="0">
                <a:solidFill>
                  <a:prstClr val="black"/>
                </a:solidFill>
              </a:rPr>
              <a:t> </a:t>
            </a:r>
            <a:r>
              <a:rPr lang="nl-BE" altLang="fr-FR" sz="1200" dirty="0" err="1">
                <a:solidFill>
                  <a:prstClr val="black"/>
                </a:solidFill>
              </a:rPr>
              <a:t>used</a:t>
            </a:r>
            <a:r>
              <a:rPr lang="nl-BE" altLang="fr-FR" sz="1200" dirty="0">
                <a:solidFill>
                  <a:prstClr val="black"/>
                </a:solidFill>
              </a:rPr>
              <a:t> </a:t>
            </a:r>
            <a:r>
              <a:rPr lang="nl-BE" altLang="fr-FR" sz="1200" dirty="0" err="1">
                <a:solidFill>
                  <a:prstClr val="black"/>
                </a:solidFill>
              </a:rPr>
              <a:t>daily</a:t>
            </a:r>
            <a:r>
              <a:rPr lang="nl-BE" altLang="fr-FR" sz="1200" dirty="0">
                <a:solidFill>
                  <a:prstClr val="black"/>
                </a:solidFill>
              </a:rPr>
              <a:t> in </a:t>
            </a:r>
            <a:r>
              <a:rPr lang="nl-BE" altLang="fr-FR" sz="1200" dirty="0" err="1">
                <a:solidFill>
                  <a:prstClr val="black"/>
                </a:solidFill>
              </a:rPr>
              <a:t>the</a:t>
            </a:r>
            <a:r>
              <a:rPr lang="nl-BE" altLang="fr-FR" sz="1200" dirty="0">
                <a:solidFill>
                  <a:prstClr val="black"/>
                </a:solidFill>
              </a:rPr>
              <a:t> </a:t>
            </a:r>
            <a:r>
              <a:rPr lang="nl-BE" altLang="fr-FR" sz="1200" dirty="0" err="1">
                <a:solidFill>
                  <a:prstClr val="black"/>
                </a:solidFill>
              </a:rPr>
              <a:t>relolaction</a:t>
            </a:r>
            <a:r>
              <a:rPr lang="nl-BE" altLang="fr-FR" sz="1200" dirty="0">
                <a:solidFill>
                  <a:prstClr val="black"/>
                </a:solidFill>
              </a:rPr>
              <a:t> </a:t>
            </a:r>
            <a:r>
              <a:rPr lang="nl-BE" altLang="fr-FR" sz="1200" dirty="0" err="1">
                <a:solidFill>
                  <a:prstClr val="black"/>
                </a:solidFill>
              </a:rPr>
              <a:t>industry</a:t>
            </a:r>
            <a:r>
              <a:rPr lang="nl-BE" altLang="fr-FR" sz="1200" dirty="0">
                <a:solidFill>
                  <a:prstClr val="black"/>
                </a:solidFill>
              </a:rPr>
              <a:t> . For </a:t>
            </a:r>
            <a:r>
              <a:rPr lang="nl-BE" altLang="fr-FR" sz="1200" dirty="0" err="1">
                <a:solidFill>
                  <a:prstClr val="black"/>
                </a:solidFill>
              </a:rPr>
              <a:t>each</a:t>
            </a:r>
            <a:r>
              <a:rPr lang="nl-BE" altLang="fr-FR" sz="1200" dirty="0">
                <a:solidFill>
                  <a:prstClr val="black"/>
                </a:solidFill>
              </a:rPr>
              <a:t> </a:t>
            </a:r>
            <a:r>
              <a:rPr lang="nl-BE" altLang="fr-FR" sz="1200" dirty="0" err="1">
                <a:solidFill>
                  <a:prstClr val="black"/>
                </a:solidFill>
              </a:rPr>
              <a:t>destination</a:t>
            </a:r>
            <a:r>
              <a:rPr lang="nl-BE" altLang="fr-FR" sz="1200" dirty="0">
                <a:solidFill>
                  <a:prstClr val="black"/>
                </a:solidFill>
              </a:rPr>
              <a:t> </a:t>
            </a:r>
            <a:r>
              <a:rPr lang="nl-BE" altLang="fr-FR" sz="1200" dirty="0" err="1">
                <a:solidFill>
                  <a:prstClr val="black"/>
                </a:solidFill>
              </a:rPr>
              <a:t>servcie</a:t>
            </a:r>
            <a:r>
              <a:rPr lang="nl-BE" altLang="fr-FR" sz="1200" dirty="0">
                <a:solidFill>
                  <a:prstClr val="black"/>
                </a:solidFill>
              </a:rPr>
              <a:t> like e.g. Home Search, School Search, </a:t>
            </a:r>
            <a:r>
              <a:rPr lang="nl-BE" altLang="fr-FR" sz="1200" dirty="0" err="1">
                <a:solidFill>
                  <a:prstClr val="black"/>
                </a:solidFill>
              </a:rPr>
              <a:t>Departure</a:t>
            </a:r>
            <a:r>
              <a:rPr lang="nl-BE" altLang="fr-FR" sz="1200" dirty="0">
                <a:solidFill>
                  <a:prstClr val="black"/>
                </a:solidFill>
              </a:rPr>
              <a:t> </a:t>
            </a:r>
            <a:r>
              <a:rPr lang="nl-BE" altLang="fr-FR" sz="1200" dirty="0" err="1">
                <a:solidFill>
                  <a:prstClr val="black"/>
                </a:solidFill>
              </a:rPr>
              <a:t>Services</a:t>
            </a:r>
            <a:r>
              <a:rPr lang="nl-BE" altLang="fr-FR" sz="1200" dirty="0">
                <a:solidFill>
                  <a:prstClr val="black"/>
                </a:solidFill>
              </a:rPr>
              <a:t> </a:t>
            </a:r>
            <a:r>
              <a:rPr lang="nl-BE" altLang="fr-FR" sz="1200" dirty="0" err="1">
                <a:solidFill>
                  <a:prstClr val="black"/>
                </a:solidFill>
              </a:rPr>
              <a:t>you</a:t>
            </a:r>
            <a:r>
              <a:rPr lang="nl-BE" altLang="fr-FR" sz="1200" dirty="0">
                <a:solidFill>
                  <a:prstClr val="black"/>
                </a:solidFill>
              </a:rPr>
              <a:t> have a </a:t>
            </a:r>
            <a:r>
              <a:rPr lang="nl-BE" altLang="fr-FR" sz="1200" dirty="0" err="1">
                <a:solidFill>
                  <a:prstClr val="black"/>
                </a:solidFill>
              </a:rPr>
              <a:t>needs</a:t>
            </a:r>
            <a:r>
              <a:rPr lang="nl-BE" altLang="fr-FR" sz="1200" dirty="0">
                <a:solidFill>
                  <a:prstClr val="black"/>
                </a:solidFill>
              </a:rPr>
              <a:t> </a:t>
            </a:r>
            <a:r>
              <a:rPr lang="nl-BE" altLang="fr-FR" sz="1200" dirty="0" err="1">
                <a:solidFill>
                  <a:prstClr val="black"/>
                </a:solidFill>
              </a:rPr>
              <a:t>assesment</a:t>
            </a:r>
            <a:r>
              <a:rPr lang="nl-BE" altLang="fr-FR" sz="1200" dirty="0">
                <a:solidFill>
                  <a:prstClr val="black"/>
                </a:solidFill>
              </a:rPr>
              <a:t> document. </a:t>
            </a:r>
            <a:r>
              <a:rPr lang="nl-BE" altLang="fr-FR" sz="1200" dirty="0" err="1">
                <a:solidFill>
                  <a:prstClr val="black"/>
                </a:solidFill>
              </a:rPr>
              <a:t>Some</a:t>
            </a:r>
            <a:r>
              <a:rPr lang="nl-BE" altLang="fr-FR" sz="1200" dirty="0">
                <a:solidFill>
                  <a:prstClr val="black"/>
                </a:solidFill>
              </a:rPr>
              <a:t> of </a:t>
            </a:r>
            <a:r>
              <a:rPr lang="nl-BE" altLang="fr-FR" sz="1200" dirty="0" err="1">
                <a:solidFill>
                  <a:prstClr val="black"/>
                </a:solidFill>
              </a:rPr>
              <a:t>the</a:t>
            </a:r>
            <a:r>
              <a:rPr lang="nl-BE" altLang="fr-FR" sz="1200" dirty="0">
                <a:solidFill>
                  <a:prstClr val="black"/>
                </a:solidFill>
              </a:rPr>
              <a:t> </a:t>
            </a:r>
            <a:r>
              <a:rPr lang="nl-BE" altLang="fr-FR" sz="1200" dirty="0" err="1">
                <a:solidFill>
                  <a:prstClr val="black"/>
                </a:solidFill>
              </a:rPr>
              <a:t>questions</a:t>
            </a:r>
            <a:r>
              <a:rPr lang="nl-BE" altLang="fr-FR" sz="1200" dirty="0">
                <a:solidFill>
                  <a:prstClr val="black"/>
                </a:solidFill>
              </a:rPr>
              <a:t> </a:t>
            </a:r>
            <a:r>
              <a:rPr lang="nl-BE" altLang="fr-FR" sz="1200" dirty="0" err="1">
                <a:solidFill>
                  <a:prstClr val="black"/>
                </a:solidFill>
              </a:rPr>
              <a:t>raised</a:t>
            </a:r>
            <a:r>
              <a:rPr lang="nl-BE" altLang="fr-FR" sz="1200" dirty="0">
                <a:solidFill>
                  <a:prstClr val="black"/>
                </a:solidFill>
              </a:rPr>
              <a:t> in </a:t>
            </a:r>
            <a:r>
              <a:rPr lang="nl-BE" altLang="fr-FR" sz="1200" dirty="0" err="1">
                <a:solidFill>
                  <a:prstClr val="black"/>
                </a:solidFill>
              </a:rPr>
              <a:t>this</a:t>
            </a:r>
            <a:r>
              <a:rPr lang="nl-BE" altLang="fr-FR" sz="1200" dirty="0">
                <a:solidFill>
                  <a:prstClr val="black"/>
                </a:solidFill>
              </a:rPr>
              <a:t> document </a:t>
            </a:r>
            <a:r>
              <a:rPr lang="nl-BE" altLang="fr-FR" sz="1200" dirty="0" err="1">
                <a:solidFill>
                  <a:prstClr val="black"/>
                </a:solidFill>
              </a:rPr>
              <a:t>can</a:t>
            </a:r>
            <a:r>
              <a:rPr lang="nl-BE" altLang="fr-FR" sz="1200" dirty="0">
                <a:solidFill>
                  <a:prstClr val="black"/>
                </a:solidFill>
              </a:rPr>
              <a:t> </a:t>
            </a:r>
            <a:r>
              <a:rPr lang="nl-BE" altLang="fr-FR" sz="1200" dirty="0" err="1">
                <a:solidFill>
                  <a:prstClr val="black"/>
                </a:solidFill>
              </a:rPr>
              <a:t>be</a:t>
            </a:r>
            <a:r>
              <a:rPr lang="nl-BE" altLang="fr-FR" sz="1200" dirty="0">
                <a:solidFill>
                  <a:prstClr val="black"/>
                </a:solidFill>
              </a:rPr>
              <a:t> : </a:t>
            </a:r>
          </a:p>
          <a:p>
            <a:pPr eaLnBrk="1" hangingPunct="1">
              <a:spcBef>
                <a:spcPct val="0"/>
              </a:spcBef>
              <a:buFontTx/>
              <a:buNone/>
              <a:defRPr/>
            </a:pPr>
            <a:r>
              <a:rPr lang="en-US" altLang="fr-FR" sz="1200" dirty="0">
                <a:solidFill>
                  <a:prstClr val="black"/>
                </a:solidFill>
              </a:rPr>
              <a:t>.  </a:t>
            </a:r>
          </a:p>
          <a:p>
            <a:pPr marL="228600" indent="-228600" eaLnBrk="1" hangingPunct="1">
              <a:spcBef>
                <a:spcPct val="0"/>
              </a:spcBef>
              <a:buFont typeface="+mj-lt"/>
              <a:buAutoNum type="arabicPeriod"/>
              <a:defRPr/>
            </a:pPr>
            <a:r>
              <a:rPr lang="en-US" altLang="fr-FR" sz="1200" dirty="0">
                <a:solidFill>
                  <a:prstClr val="black"/>
                </a:solidFill>
                <a:latin typeface="Calibri" charset="0"/>
              </a:rPr>
              <a:t>Does the company have an office in the host location?</a:t>
            </a:r>
            <a:r>
              <a:rPr lang="de-DE" altLang="fr-FR" sz="1200" dirty="0">
                <a:solidFill>
                  <a:prstClr val="black"/>
                </a:solidFill>
                <a:latin typeface="Calibri" charset="0"/>
              </a:rPr>
              <a:t> </a:t>
            </a:r>
            <a:endParaRPr lang="nl-BE" altLang="fr-FR" sz="1200" dirty="0">
              <a:solidFill>
                <a:prstClr val="black"/>
              </a:solidFill>
              <a:latin typeface="Calibri" charset="0"/>
            </a:endParaRPr>
          </a:p>
          <a:p>
            <a:pPr marL="228600" indent="-228600" eaLnBrk="1" hangingPunct="1">
              <a:spcBef>
                <a:spcPct val="0"/>
              </a:spcBef>
              <a:buFont typeface="+mj-lt"/>
              <a:buAutoNum type="arabicPeriod"/>
              <a:defRPr/>
            </a:pPr>
            <a:r>
              <a:rPr lang="en-US" altLang="fr-FR" sz="1200" dirty="0">
                <a:solidFill>
                  <a:prstClr val="black"/>
                </a:solidFill>
                <a:latin typeface="Calibri" charset="0"/>
              </a:rPr>
              <a:t>Will the transferee start to work on a Global labor contract or a local contract</a:t>
            </a:r>
            <a:r>
              <a:rPr lang="de-DE" altLang="fr-FR" sz="1200" dirty="0">
                <a:solidFill>
                  <a:prstClr val="black"/>
                </a:solidFill>
                <a:latin typeface="Calibri" charset="0"/>
              </a:rPr>
              <a:t> </a:t>
            </a:r>
            <a:endParaRPr lang="nl-BE" altLang="fr-FR" sz="1200" dirty="0">
              <a:solidFill>
                <a:prstClr val="black"/>
              </a:solidFill>
              <a:latin typeface="Calibri" charset="0"/>
            </a:endParaRPr>
          </a:p>
          <a:p>
            <a:pPr marL="228600" indent="-228600" eaLnBrk="1" hangingPunct="1">
              <a:spcBef>
                <a:spcPct val="0"/>
              </a:spcBef>
              <a:buFont typeface="+mj-lt"/>
              <a:buAutoNum type="arabicPeriod"/>
              <a:defRPr/>
            </a:pPr>
            <a:r>
              <a:rPr lang="en-US" altLang="fr-FR" sz="1200" dirty="0">
                <a:solidFill>
                  <a:prstClr val="black"/>
                </a:solidFill>
                <a:latin typeface="Calibri" charset="0"/>
              </a:rPr>
              <a:t>Is assistance required obtaining a work permit/visa?</a:t>
            </a:r>
            <a:r>
              <a:rPr lang="de-DE" altLang="fr-FR" sz="1200" dirty="0">
                <a:solidFill>
                  <a:prstClr val="black"/>
                </a:solidFill>
                <a:latin typeface="Calibri" charset="0"/>
              </a:rPr>
              <a:t> </a:t>
            </a:r>
            <a:endParaRPr lang="nl-BE" altLang="fr-FR" sz="1200" dirty="0">
              <a:solidFill>
                <a:prstClr val="black"/>
              </a:solidFill>
              <a:latin typeface="Calibri" charset="0"/>
            </a:endParaRPr>
          </a:p>
          <a:p>
            <a:pPr marL="228600" indent="-228600" eaLnBrk="1" hangingPunct="1">
              <a:spcBef>
                <a:spcPct val="0"/>
              </a:spcBef>
              <a:buFont typeface="+mj-lt"/>
              <a:buAutoNum type="arabicPeriod"/>
              <a:defRPr/>
            </a:pPr>
            <a:r>
              <a:rPr lang="en-US" altLang="fr-FR" sz="1200" dirty="0">
                <a:solidFill>
                  <a:prstClr val="black"/>
                </a:solidFill>
                <a:latin typeface="Calibri" charset="0"/>
              </a:rPr>
              <a:t>What kind of services are required, what are allowances/policies e.g. for temporary and permanent housing, international schools etc? </a:t>
            </a:r>
            <a:r>
              <a:rPr lang="de-DE" altLang="fr-FR" sz="1200" dirty="0">
                <a:solidFill>
                  <a:prstClr val="black"/>
                </a:solidFill>
                <a:latin typeface="Calibri" charset="0"/>
              </a:rPr>
              <a:t> </a:t>
            </a:r>
            <a:endParaRPr lang="nl-BE" altLang="fr-FR" sz="1200" dirty="0">
              <a:solidFill>
                <a:prstClr val="black"/>
              </a:solidFill>
              <a:latin typeface="Calibri" charset="0"/>
            </a:endParaRPr>
          </a:p>
          <a:p>
            <a:pPr marL="228600" indent="-228600" eaLnBrk="1" hangingPunct="1">
              <a:spcBef>
                <a:spcPct val="0"/>
              </a:spcBef>
              <a:buFont typeface="+mj-lt"/>
              <a:buAutoNum type="arabicPeriod"/>
              <a:defRPr/>
            </a:pPr>
            <a:r>
              <a:rPr lang="en-US" altLang="fr-FR" sz="1200" dirty="0">
                <a:solidFill>
                  <a:prstClr val="black"/>
                </a:solidFill>
                <a:latin typeface="Calibri" charset="0"/>
              </a:rPr>
              <a:t>What is the nationality of the transferee and possibly his/her family members?</a:t>
            </a:r>
            <a:r>
              <a:rPr lang="de-DE" altLang="fr-FR" sz="1200" dirty="0">
                <a:solidFill>
                  <a:prstClr val="black"/>
                </a:solidFill>
                <a:latin typeface="Calibri" charset="0"/>
              </a:rPr>
              <a:t> </a:t>
            </a:r>
            <a:endParaRPr lang="nl-BE" altLang="fr-FR" sz="1200" dirty="0">
              <a:solidFill>
                <a:prstClr val="black"/>
              </a:solidFill>
              <a:latin typeface="Calibri" charset="0"/>
            </a:endParaRPr>
          </a:p>
          <a:p>
            <a:pPr marL="228600" indent="-228600" eaLnBrk="1" hangingPunct="1">
              <a:spcBef>
                <a:spcPct val="0"/>
              </a:spcBef>
              <a:buFont typeface="+mj-lt"/>
              <a:buAutoNum type="arabicPeriod"/>
              <a:defRPr/>
            </a:pPr>
            <a:r>
              <a:rPr lang="en-US" altLang="fr-FR" sz="1200" dirty="0">
                <a:solidFill>
                  <a:prstClr val="black"/>
                </a:solidFill>
                <a:latin typeface="Calibri" charset="0"/>
              </a:rPr>
              <a:t>When do you intend to move out and is a copy of the rental contract of your residence available? </a:t>
            </a:r>
            <a:r>
              <a:rPr lang="de-DE" altLang="fr-FR" sz="1200" dirty="0">
                <a:solidFill>
                  <a:prstClr val="black"/>
                </a:solidFill>
                <a:latin typeface="Calibri" charset="0"/>
              </a:rPr>
              <a:t> </a:t>
            </a:r>
          </a:p>
          <a:p>
            <a:pPr marL="228600" indent="-228600" eaLnBrk="1" hangingPunct="1">
              <a:spcBef>
                <a:spcPct val="0"/>
              </a:spcBef>
              <a:buFont typeface="+mj-lt"/>
              <a:buAutoNum type="arabicPeriod"/>
              <a:defRPr/>
            </a:pPr>
            <a:r>
              <a:rPr lang="en-US" altLang="fr-FR" sz="1200" dirty="0">
                <a:solidFill>
                  <a:prstClr val="black"/>
                </a:solidFill>
                <a:latin typeface="Calibri" charset="0"/>
              </a:rPr>
              <a:t>Do you require assistance with deregistration form origin country?.   </a:t>
            </a:r>
            <a:endParaRPr lang="nl-BE" altLang="fr-FR" sz="1200" dirty="0">
              <a:solidFill>
                <a:prstClr val="black"/>
              </a:solidFill>
              <a:latin typeface="Calibri" charset="0"/>
            </a:endParaRPr>
          </a:p>
          <a:p>
            <a:pPr eaLnBrk="1" hangingPunct="1">
              <a:spcBef>
                <a:spcPct val="0"/>
              </a:spcBef>
              <a:buFontTx/>
              <a:buNone/>
              <a:defRPr/>
            </a:pPr>
            <a:endParaRPr lang="nl-BE" altLang="fr-FR" sz="1200" dirty="0">
              <a:solidFill>
                <a:prstClr val="black"/>
              </a:solidFill>
            </a:endParaRPr>
          </a:p>
          <a:p>
            <a:pPr eaLnBrk="1" hangingPunct="1">
              <a:spcBef>
                <a:spcPct val="0"/>
              </a:spcBef>
              <a:buFontTx/>
              <a:buNone/>
              <a:defRPr/>
            </a:pPr>
            <a:endParaRPr lang="nl-BE" altLang="fr-FR" sz="1200" dirty="0">
              <a:solidFill>
                <a:prstClr val="black"/>
              </a:solidFill>
            </a:endParaRPr>
          </a:p>
        </p:txBody>
      </p:sp>
      <p:sp>
        <p:nvSpPr>
          <p:cNvPr id="4" name="TextBox 3"/>
          <p:cNvSpPr txBox="1"/>
          <p:nvPr/>
        </p:nvSpPr>
        <p:spPr>
          <a:xfrm>
            <a:off x="1981200" y="76200"/>
            <a:ext cx="6019800" cy="369332"/>
          </a:xfrm>
          <a:prstGeom prst="rect">
            <a:avLst/>
          </a:prstGeom>
          <a:noFill/>
        </p:spPr>
        <p:txBody>
          <a:bodyPr wrap="square" rtlCol="0">
            <a:spAutoFit/>
          </a:bodyPr>
          <a:lstStyle/>
          <a:p>
            <a:endParaRPr lang="nl-BE" b="1" dirty="0" smtClean="0">
              <a:solidFill>
                <a:srgbClr val="FF0000"/>
              </a:solidFill>
            </a:endParaRPr>
          </a:p>
        </p:txBody>
      </p:sp>
    </p:spTree>
    <p:extLst>
      <p:ext uri="{BB962C8B-B14F-4D97-AF65-F5344CB8AC3E}">
        <p14:creationId xmlns:p14="http://schemas.microsoft.com/office/powerpoint/2010/main" val="212964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4586</Words>
  <Application>Microsoft Office PowerPoint</Application>
  <PresentationFormat>Widescreen</PresentationFormat>
  <Paragraphs>500</Paragraphs>
  <Slides>37</Slides>
  <Notes>37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ＭＳ Ｐゴシック</vt:lpstr>
      <vt:lpstr>Arial</vt:lpstr>
      <vt:lpstr>Calibri</vt:lpstr>
      <vt:lpstr>Calibri Light</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Key Components</vt:lpstr>
      <vt:lpstr>Destination Services Flow</vt:lpstr>
      <vt:lpstr>Needs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Sobolak International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Eibel</dc:creator>
  <cp:lastModifiedBy>Chantal Fera</cp:lastModifiedBy>
  <cp:revision>62</cp:revision>
  <dcterms:created xsi:type="dcterms:W3CDTF">2015-10-08T07:43:44Z</dcterms:created>
  <dcterms:modified xsi:type="dcterms:W3CDTF">2017-03-18T21:34:20Z</dcterms:modified>
</cp:coreProperties>
</file>