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74" r:id="rId4"/>
    <p:sldId id="270" r:id="rId5"/>
    <p:sldId id="273" r:id="rId6"/>
    <p:sldId id="271" r:id="rId7"/>
    <p:sldId id="272" r:id="rId8"/>
    <p:sldId id="275" r:id="rId9"/>
    <p:sldId id="258" r:id="rId10"/>
    <p:sldId id="259" r:id="rId11"/>
    <p:sldId id="257" r:id="rId12"/>
    <p:sldId id="276" r:id="rId13"/>
    <p:sldId id="265" r:id="rId14"/>
    <p:sldId id="260" r:id="rId15"/>
    <p:sldId id="277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80" autoAdjust="0"/>
  </p:normalViewPr>
  <p:slideViewPr>
    <p:cSldViewPr>
      <p:cViewPr>
        <p:scale>
          <a:sx n="66" d="100"/>
          <a:sy n="66" d="100"/>
        </p:scale>
        <p:origin x="-293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C5557-4EE6-49F5-99A7-B06709109D3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FFAE12-996E-4673-85B5-5045F4105576}">
      <dgm:prSet phldrT="[Text]"/>
      <dgm:spPr>
        <a:ln>
          <a:solidFill>
            <a:srgbClr val="F05136"/>
          </a:solidFill>
        </a:ln>
      </dgm:spPr>
      <dgm:t>
        <a:bodyPr/>
        <a:lstStyle/>
        <a:p>
          <a:r>
            <a:rPr lang="en-GB" b="1" dirty="0" smtClean="0">
              <a:solidFill>
                <a:srgbClr val="F05136"/>
              </a:solidFill>
            </a:rPr>
            <a:t>affordable, high quality and relevant.</a:t>
          </a:r>
          <a:endParaRPr lang="en-US" dirty="0">
            <a:solidFill>
              <a:srgbClr val="F05136"/>
            </a:solidFill>
          </a:endParaRPr>
        </a:p>
      </dgm:t>
    </dgm:pt>
    <dgm:pt modelId="{2AD7A2FD-4901-4647-AF83-7D27AF789E3A}" type="parTrans" cxnId="{FCBB2256-154C-477D-8370-532E22D72C6F}">
      <dgm:prSet/>
      <dgm:spPr/>
      <dgm:t>
        <a:bodyPr/>
        <a:lstStyle/>
        <a:p>
          <a:endParaRPr lang="en-US"/>
        </a:p>
      </dgm:t>
    </dgm:pt>
    <dgm:pt modelId="{B3F3F9B1-487C-4109-9B7D-71A02DB6ACDF}" type="sibTrans" cxnId="{FCBB2256-154C-477D-8370-532E22D72C6F}">
      <dgm:prSet/>
      <dgm:spPr/>
      <dgm:t>
        <a:bodyPr/>
        <a:lstStyle/>
        <a:p>
          <a:endParaRPr lang="en-US"/>
        </a:p>
      </dgm:t>
    </dgm:pt>
    <dgm:pt modelId="{34021B42-19E4-45CE-923E-C53B456D207D}">
      <dgm:prSet phldrT="[Text]"/>
      <dgm:spPr>
        <a:ln>
          <a:solidFill>
            <a:srgbClr val="F05136"/>
          </a:solidFill>
        </a:ln>
      </dgm:spPr>
      <dgm:t>
        <a:bodyPr/>
        <a:lstStyle/>
        <a:p>
          <a:r>
            <a:rPr lang="en-GB" b="1" dirty="0" smtClean="0">
              <a:solidFill>
                <a:srgbClr val="F05136"/>
              </a:solidFill>
            </a:rPr>
            <a:t>continuously improve the student experience and success </a:t>
          </a:r>
          <a:endParaRPr lang="en-US" dirty="0">
            <a:solidFill>
              <a:srgbClr val="F05136"/>
            </a:solidFill>
          </a:endParaRPr>
        </a:p>
      </dgm:t>
    </dgm:pt>
    <dgm:pt modelId="{859DBC99-5A7E-4F13-BE27-485628C222D3}" type="parTrans" cxnId="{30B9FA56-47F6-41EA-A39E-05EFFD7197FB}">
      <dgm:prSet/>
      <dgm:spPr/>
      <dgm:t>
        <a:bodyPr/>
        <a:lstStyle/>
        <a:p>
          <a:endParaRPr lang="en-US"/>
        </a:p>
      </dgm:t>
    </dgm:pt>
    <dgm:pt modelId="{F242E7D3-012B-49B2-9101-6DF1EAEDBB95}" type="sibTrans" cxnId="{30B9FA56-47F6-41EA-A39E-05EFFD7197FB}">
      <dgm:prSet/>
      <dgm:spPr/>
      <dgm:t>
        <a:bodyPr/>
        <a:lstStyle/>
        <a:p>
          <a:endParaRPr lang="en-US"/>
        </a:p>
      </dgm:t>
    </dgm:pt>
    <dgm:pt modelId="{49111140-1BDD-4443-AACE-5C5058AC01B1}">
      <dgm:prSet phldrT="[Text]"/>
      <dgm:spPr>
        <a:ln>
          <a:solidFill>
            <a:srgbClr val="F05136"/>
          </a:solidFill>
        </a:ln>
      </dgm:spPr>
      <dgm:t>
        <a:bodyPr/>
        <a:lstStyle/>
        <a:p>
          <a:r>
            <a:rPr lang="en-GB" b="1" dirty="0" smtClean="0">
              <a:solidFill>
                <a:srgbClr val="F05136"/>
              </a:solidFill>
            </a:rPr>
            <a:t>increase the number of members and students </a:t>
          </a:r>
          <a:endParaRPr lang="en-US" dirty="0">
            <a:solidFill>
              <a:srgbClr val="F05136"/>
            </a:solidFill>
          </a:endParaRPr>
        </a:p>
      </dgm:t>
    </dgm:pt>
    <dgm:pt modelId="{7CD67771-E389-4783-884E-7B713CE88741}" type="parTrans" cxnId="{7A4A1EC4-C5B2-4556-8DD7-F6BA2801D94D}">
      <dgm:prSet/>
      <dgm:spPr/>
      <dgm:t>
        <a:bodyPr/>
        <a:lstStyle/>
        <a:p>
          <a:endParaRPr lang="en-US"/>
        </a:p>
      </dgm:t>
    </dgm:pt>
    <dgm:pt modelId="{4E81ED27-5BF7-4867-BCB0-787154D216C5}" type="sibTrans" cxnId="{7A4A1EC4-C5B2-4556-8DD7-F6BA2801D94D}">
      <dgm:prSet/>
      <dgm:spPr/>
      <dgm:t>
        <a:bodyPr/>
        <a:lstStyle/>
        <a:p>
          <a:endParaRPr lang="en-US"/>
        </a:p>
      </dgm:t>
    </dgm:pt>
    <dgm:pt modelId="{B1ED542E-292B-4939-96CD-7C494DCFFF90}">
      <dgm:prSet/>
      <dgm:spPr>
        <a:ln>
          <a:solidFill>
            <a:srgbClr val="F05136"/>
          </a:solidFill>
        </a:ln>
      </dgm:spPr>
      <dgm:t>
        <a:bodyPr/>
        <a:lstStyle/>
        <a:p>
          <a:r>
            <a:rPr lang="en-GB" b="1" dirty="0" smtClean="0">
              <a:solidFill>
                <a:srgbClr val="F05136"/>
              </a:solidFill>
            </a:rPr>
            <a:t>financially sustainable</a:t>
          </a:r>
          <a:endParaRPr lang="en-US" dirty="0"/>
        </a:p>
      </dgm:t>
    </dgm:pt>
    <dgm:pt modelId="{A8D8A464-1ED5-42F5-8E9F-A30D9952EFB2}" type="parTrans" cxnId="{62641F86-2A43-4210-B4D6-B0A8F79D45EC}">
      <dgm:prSet/>
      <dgm:spPr/>
      <dgm:t>
        <a:bodyPr/>
        <a:lstStyle/>
        <a:p>
          <a:endParaRPr lang="en-US"/>
        </a:p>
      </dgm:t>
    </dgm:pt>
    <dgm:pt modelId="{69351BC3-1262-4D4F-945E-0907BE42B1B4}" type="sibTrans" cxnId="{62641F86-2A43-4210-B4D6-B0A8F79D45EC}">
      <dgm:prSet/>
      <dgm:spPr/>
      <dgm:t>
        <a:bodyPr/>
        <a:lstStyle/>
        <a:p>
          <a:endParaRPr lang="en-US"/>
        </a:p>
      </dgm:t>
    </dgm:pt>
    <dgm:pt modelId="{516F5895-D99D-45DD-97FC-DA2BBA7EFD62}" type="pres">
      <dgm:prSet presAssocID="{D2AC5557-4EE6-49F5-99A7-B06709109D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948E8F1-6302-4FE1-8F6E-AE04FA506EA8}" type="pres">
      <dgm:prSet presAssocID="{D2AC5557-4EE6-49F5-99A7-B06709109D30}" presName="pyramid" presStyleLbl="node1" presStyleIdx="0" presStyleCnt="1" custScaleX="60000" custLinFactNeighborX="-28311" custLinFactNeighborY="-515"/>
      <dgm:spPr>
        <a:solidFill>
          <a:srgbClr val="FFC000"/>
        </a:solidFill>
      </dgm:spPr>
    </dgm:pt>
    <dgm:pt modelId="{BB108F28-7D1D-4503-AFAC-47EED3058FD4}" type="pres">
      <dgm:prSet presAssocID="{D2AC5557-4EE6-49F5-99A7-B06709109D30}" presName="theList" presStyleCnt="0"/>
      <dgm:spPr/>
    </dgm:pt>
    <dgm:pt modelId="{3FF1874F-F261-41B4-B9BE-82613A704AE4}" type="pres">
      <dgm:prSet presAssocID="{CEFFAE12-996E-4673-85B5-5045F4105576}" presName="aNode" presStyleLbl="fgAcc1" presStyleIdx="0" presStyleCnt="4" custScaleX="128482" custScaleY="133231" custLinFactY="5539" custLinFactNeighborX="-340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07106-C97F-4D59-8AE8-D4A1250EAD0C}" type="pres">
      <dgm:prSet presAssocID="{CEFFAE12-996E-4673-85B5-5045F4105576}" presName="aSpace" presStyleCnt="0"/>
      <dgm:spPr/>
    </dgm:pt>
    <dgm:pt modelId="{867FAC16-DEBE-477C-B815-2E1E81082066}" type="pres">
      <dgm:prSet presAssocID="{34021B42-19E4-45CE-923E-C53B456D207D}" presName="aNode" presStyleLbl="fgAcc1" presStyleIdx="1" presStyleCnt="4" custScaleX="128482" custScaleY="133231" custLinFactY="5539" custLinFactNeighborX="-340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441A5-28FE-4977-ADA0-9FCFF1DF87E7}" type="pres">
      <dgm:prSet presAssocID="{34021B42-19E4-45CE-923E-C53B456D207D}" presName="aSpace" presStyleCnt="0"/>
      <dgm:spPr/>
    </dgm:pt>
    <dgm:pt modelId="{F8ACC094-0DD9-4FC4-8161-10C6EB0828C4}" type="pres">
      <dgm:prSet presAssocID="{49111140-1BDD-4443-AACE-5C5058AC01B1}" presName="aNode" presStyleLbl="fgAcc1" presStyleIdx="2" presStyleCnt="4" custScaleX="128482" custScaleY="133231" custLinFactY="5539" custLinFactNeighborX="-340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3FB5C-D14F-46BF-879E-B049D6AD19C8}" type="pres">
      <dgm:prSet presAssocID="{49111140-1BDD-4443-AACE-5C5058AC01B1}" presName="aSpace" presStyleCnt="0"/>
      <dgm:spPr/>
    </dgm:pt>
    <dgm:pt modelId="{411E473C-CC21-4A1F-AF55-C0A458878FE0}" type="pres">
      <dgm:prSet presAssocID="{B1ED542E-292B-4939-96CD-7C494DCFFF90}" presName="aNode" presStyleLbl="fgAcc1" presStyleIdx="3" presStyleCnt="4" custScaleX="128482" custScaleY="133231" custLinFactY="5539" custLinFactNeighborX="-340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95AFD-6087-455B-80E9-BD4FDCEB0104}" type="pres">
      <dgm:prSet presAssocID="{B1ED542E-292B-4939-96CD-7C494DCFFF90}" presName="aSpace" presStyleCnt="0"/>
      <dgm:spPr/>
    </dgm:pt>
  </dgm:ptLst>
  <dgm:cxnLst>
    <dgm:cxn modelId="{62641F86-2A43-4210-B4D6-B0A8F79D45EC}" srcId="{D2AC5557-4EE6-49F5-99A7-B06709109D30}" destId="{B1ED542E-292B-4939-96CD-7C494DCFFF90}" srcOrd="3" destOrd="0" parTransId="{A8D8A464-1ED5-42F5-8E9F-A30D9952EFB2}" sibTransId="{69351BC3-1262-4D4F-945E-0907BE42B1B4}"/>
    <dgm:cxn modelId="{FCBB2256-154C-477D-8370-532E22D72C6F}" srcId="{D2AC5557-4EE6-49F5-99A7-B06709109D30}" destId="{CEFFAE12-996E-4673-85B5-5045F4105576}" srcOrd="0" destOrd="0" parTransId="{2AD7A2FD-4901-4647-AF83-7D27AF789E3A}" sibTransId="{B3F3F9B1-487C-4109-9B7D-71A02DB6ACDF}"/>
    <dgm:cxn modelId="{5F6A5E65-6FB4-4F74-BB66-0A21CBE8CA1B}" type="presOf" srcId="{49111140-1BDD-4443-AACE-5C5058AC01B1}" destId="{F8ACC094-0DD9-4FC4-8161-10C6EB0828C4}" srcOrd="0" destOrd="0" presId="urn:microsoft.com/office/officeart/2005/8/layout/pyramid2"/>
    <dgm:cxn modelId="{605A27F2-6E20-4E0A-B008-A6FF345D3756}" type="presOf" srcId="{CEFFAE12-996E-4673-85B5-5045F4105576}" destId="{3FF1874F-F261-41B4-B9BE-82613A704AE4}" srcOrd="0" destOrd="0" presId="urn:microsoft.com/office/officeart/2005/8/layout/pyramid2"/>
    <dgm:cxn modelId="{30B9FA56-47F6-41EA-A39E-05EFFD7197FB}" srcId="{D2AC5557-4EE6-49F5-99A7-B06709109D30}" destId="{34021B42-19E4-45CE-923E-C53B456D207D}" srcOrd="1" destOrd="0" parTransId="{859DBC99-5A7E-4F13-BE27-485628C222D3}" sibTransId="{F242E7D3-012B-49B2-9101-6DF1EAEDBB95}"/>
    <dgm:cxn modelId="{7A4A1EC4-C5B2-4556-8DD7-F6BA2801D94D}" srcId="{D2AC5557-4EE6-49F5-99A7-B06709109D30}" destId="{49111140-1BDD-4443-AACE-5C5058AC01B1}" srcOrd="2" destOrd="0" parTransId="{7CD67771-E389-4783-884E-7B713CE88741}" sibTransId="{4E81ED27-5BF7-4867-BCB0-787154D216C5}"/>
    <dgm:cxn modelId="{13056584-1DA7-420E-8281-21F5316A8941}" type="presOf" srcId="{34021B42-19E4-45CE-923E-C53B456D207D}" destId="{867FAC16-DEBE-477C-B815-2E1E81082066}" srcOrd="0" destOrd="0" presId="urn:microsoft.com/office/officeart/2005/8/layout/pyramid2"/>
    <dgm:cxn modelId="{1B21CB30-B26C-48E9-BED7-3CB74B6930E5}" type="presOf" srcId="{D2AC5557-4EE6-49F5-99A7-B06709109D30}" destId="{516F5895-D99D-45DD-97FC-DA2BBA7EFD62}" srcOrd="0" destOrd="0" presId="urn:microsoft.com/office/officeart/2005/8/layout/pyramid2"/>
    <dgm:cxn modelId="{D195388B-A884-431F-92F1-E63A54170B6C}" type="presOf" srcId="{B1ED542E-292B-4939-96CD-7C494DCFFF90}" destId="{411E473C-CC21-4A1F-AF55-C0A458878FE0}" srcOrd="0" destOrd="0" presId="urn:microsoft.com/office/officeart/2005/8/layout/pyramid2"/>
    <dgm:cxn modelId="{BD8C046D-3D51-43C1-AC1F-5010ED9222D6}" type="presParOf" srcId="{516F5895-D99D-45DD-97FC-DA2BBA7EFD62}" destId="{C948E8F1-6302-4FE1-8F6E-AE04FA506EA8}" srcOrd="0" destOrd="0" presId="urn:microsoft.com/office/officeart/2005/8/layout/pyramid2"/>
    <dgm:cxn modelId="{9DA2598C-4912-4DE1-A4D8-3ED71ADD1BF7}" type="presParOf" srcId="{516F5895-D99D-45DD-97FC-DA2BBA7EFD62}" destId="{BB108F28-7D1D-4503-AFAC-47EED3058FD4}" srcOrd="1" destOrd="0" presId="urn:microsoft.com/office/officeart/2005/8/layout/pyramid2"/>
    <dgm:cxn modelId="{7262C544-E5E6-4589-9A2A-F296E573A96B}" type="presParOf" srcId="{BB108F28-7D1D-4503-AFAC-47EED3058FD4}" destId="{3FF1874F-F261-41B4-B9BE-82613A704AE4}" srcOrd="0" destOrd="0" presId="urn:microsoft.com/office/officeart/2005/8/layout/pyramid2"/>
    <dgm:cxn modelId="{1AC44D1B-E475-41DB-B1FA-DB49CD3A969A}" type="presParOf" srcId="{BB108F28-7D1D-4503-AFAC-47EED3058FD4}" destId="{0A607106-C97F-4D59-8AE8-D4A1250EAD0C}" srcOrd="1" destOrd="0" presId="urn:microsoft.com/office/officeart/2005/8/layout/pyramid2"/>
    <dgm:cxn modelId="{1E0DC4C4-0429-487D-A2A1-B49CE8E0308C}" type="presParOf" srcId="{BB108F28-7D1D-4503-AFAC-47EED3058FD4}" destId="{867FAC16-DEBE-477C-B815-2E1E81082066}" srcOrd="2" destOrd="0" presId="urn:microsoft.com/office/officeart/2005/8/layout/pyramid2"/>
    <dgm:cxn modelId="{A76B23F3-47E9-4B80-852D-8450C91581AF}" type="presParOf" srcId="{BB108F28-7D1D-4503-AFAC-47EED3058FD4}" destId="{BC6441A5-28FE-4977-ADA0-9FCFF1DF87E7}" srcOrd="3" destOrd="0" presId="urn:microsoft.com/office/officeart/2005/8/layout/pyramid2"/>
    <dgm:cxn modelId="{B43BD3F2-2365-4801-B194-6321BF86E4EB}" type="presParOf" srcId="{BB108F28-7D1D-4503-AFAC-47EED3058FD4}" destId="{F8ACC094-0DD9-4FC4-8161-10C6EB0828C4}" srcOrd="4" destOrd="0" presId="urn:microsoft.com/office/officeart/2005/8/layout/pyramid2"/>
    <dgm:cxn modelId="{DC207A2C-A014-4C9D-9BB2-B41379C4D3F7}" type="presParOf" srcId="{BB108F28-7D1D-4503-AFAC-47EED3058FD4}" destId="{F8C3FB5C-D14F-46BF-879E-B049D6AD19C8}" srcOrd="5" destOrd="0" presId="urn:microsoft.com/office/officeart/2005/8/layout/pyramid2"/>
    <dgm:cxn modelId="{BF5D3743-E604-4D8B-9CC3-94AA6AF0F1CC}" type="presParOf" srcId="{BB108F28-7D1D-4503-AFAC-47EED3058FD4}" destId="{411E473C-CC21-4A1F-AF55-C0A458878FE0}" srcOrd="6" destOrd="0" presId="urn:microsoft.com/office/officeart/2005/8/layout/pyramid2"/>
    <dgm:cxn modelId="{80A2DF3E-A8B0-4DEA-91B3-55A626FF3F2D}" type="presParOf" srcId="{BB108F28-7D1D-4503-AFAC-47EED3058FD4}" destId="{9AD95AFD-6087-455B-80E9-BD4FDCEB010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C5557-4EE6-49F5-99A7-B06709109D3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05A07-C720-413F-8FAF-C444722AB93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Quality: </a:t>
          </a:r>
          <a:r>
            <a:rPr lang="en-GB" sz="1600" b="1" dirty="0" err="1" smtClean="0">
              <a:solidFill>
                <a:schemeClr val="tx2">
                  <a:lumMod val="65000"/>
                  <a:lumOff val="35000"/>
                </a:schemeClr>
              </a:solidFill>
            </a:rPr>
            <a:t>edX</a:t>
          </a:r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 say it’s the most content rich course they have</a:t>
          </a:r>
        </a:p>
        <a:p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Affordability: WP1 courses are free, WP2 courses are $89 where </a:t>
          </a:r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other </a:t>
          </a:r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distance learning can be £200+</a:t>
          </a:r>
        </a:p>
      </dgm:t>
    </dgm:pt>
    <dgm:pt modelId="{166472E0-9307-4073-B7AB-6F5B361A3CFB}" type="parTrans" cxnId="{62E1D136-E582-42FC-AC78-837C93EC061B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02525FCA-EB40-4C86-AC82-18266E657B6A}" type="sibTrans" cxnId="{62E1D136-E582-42FC-AC78-837C93EC061B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F0813A07-0E90-4563-8359-AA8C1B17396D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43,000 students enrolled on WP1</a:t>
          </a:r>
        </a:p>
      </dgm:t>
    </dgm:pt>
    <dgm:pt modelId="{865D70F6-8097-4629-909E-945579D751F6}" type="parTrans" cxnId="{59E0F088-399E-4416-9853-06ECF91E9A3A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75CD7258-5162-4F92-9679-32C02C667AC0}" type="sibTrans" cxnId="{59E0F088-399E-4416-9853-06ECF91E9A3A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011A52B4-D7CA-4A2B-9927-8BED11770166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The quality makes the payment structure very affordable in comparison to the competitor products</a:t>
          </a:r>
        </a:p>
      </dgm:t>
    </dgm:pt>
    <dgm:pt modelId="{BD7A0144-E101-4935-930E-BAEEA696D3D7}" type="parTrans" cxnId="{0AA60F34-382E-4C54-8B55-9C6A22A6CBF1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4F90A031-2A4F-4994-80FA-737CEFC6BA64}" type="sibTrans" cxnId="{0AA60F34-382E-4C54-8B55-9C6A22A6CBF1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2FE9A504-25BB-478E-87BE-5BB44C8141AD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160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Students say: they understand and retain the concepts, its helping them prepare for exams</a:t>
          </a:r>
        </a:p>
      </dgm:t>
    </dgm:pt>
    <dgm:pt modelId="{ABD924A5-7C37-4BBA-A9F0-798081DF4200}" type="parTrans" cxnId="{BB60E9F9-2977-4F0C-8B9C-F22F70092958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B24BD92D-8E05-4857-8121-56DC51123303}" type="sibTrans" cxnId="{BB60E9F9-2977-4F0C-8B9C-F22F70092958}">
      <dgm:prSet/>
      <dgm:spPr/>
      <dgm:t>
        <a:bodyPr/>
        <a:lstStyle/>
        <a:p>
          <a:endParaRPr lang="en-US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516F5895-D99D-45DD-97FC-DA2BBA7EFD62}" type="pres">
      <dgm:prSet presAssocID="{D2AC5557-4EE6-49F5-99A7-B06709109D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948E8F1-6302-4FE1-8F6E-AE04FA506EA8}" type="pres">
      <dgm:prSet presAssocID="{D2AC5557-4EE6-49F5-99A7-B06709109D30}" presName="pyramid" presStyleLbl="node1" presStyleIdx="0" presStyleCnt="1" custScaleX="39069" custLinFactNeighborX="43412" custLinFactNeighborY="1546"/>
      <dgm:spPr>
        <a:solidFill>
          <a:srgbClr val="F05136"/>
        </a:solidFill>
      </dgm:spPr>
    </dgm:pt>
    <dgm:pt modelId="{BB108F28-7D1D-4503-AFAC-47EED3058FD4}" type="pres">
      <dgm:prSet presAssocID="{D2AC5557-4EE6-49F5-99A7-B06709109D30}" presName="theList" presStyleCnt="0"/>
      <dgm:spPr/>
    </dgm:pt>
    <dgm:pt modelId="{4EE3DEC3-93AE-464F-942F-3EE955241B63}" type="pres">
      <dgm:prSet presAssocID="{08A05A07-C720-413F-8FAF-C444722AB93A}" presName="aNode" presStyleLbl="fgAcc1" presStyleIdx="0" presStyleCnt="4" custScaleX="126403" custScaleY="195521" custLinFactNeighborX="-47593" custLinFactNeighborY="6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80CDD-8429-45D5-8495-00AE24CEF606}" type="pres">
      <dgm:prSet presAssocID="{08A05A07-C720-413F-8FAF-C444722AB93A}" presName="aSpace" presStyleCnt="0"/>
      <dgm:spPr/>
    </dgm:pt>
    <dgm:pt modelId="{8E2A6339-AB3C-4D46-A81D-02558B8B66C0}" type="pres">
      <dgm:prSet presAssocID="{2FE9A504-25BB-478E-87BE-5BB44C8141AD}" presName="aNode" presStyleLbl="fgAcc1" presStyleIdx="1" presStyleCnt="4" custScaleX="126403" custScaleY="99036" custLinFactNeighborX="-45894" custLinFactNeighborY="8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9849F-F035-4390-BDCC-AC7F07344A41}" type="pres">
      <dgm:prSet presAssocID="{2FE9A504-25BB-478E-87BE-5BB44C8141AD}" presName="aSpace" presStyleCnt="0"/>
      <dgm:spPr/>
    </dgm:pt>
    <dgm:pt modelId="{11C96FCF-1C12-4A58-A1C5-D449D9C423C3}" type="pres">
      <dgm:prSet presAssocID="{F0813A07-0E90-4563-8359-AA8C1B17396D}" presName="aNode" presStyleLbl="fgAcc1" presStyleIdx="2" presStyleCnt="4" custScaleX="126403" custScaleY="99036" custLinFactNeighborX="-45894" custLinFactNeighborY="8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7D0FD-043A-4D29-BDCA-6D1FDAE8A747}" type="pres">
      <dgm:prSet presAssocID="{F0813A07-0E90-4563-8359-AA8C1B17396D}" presName="aSpace" presStyleCnt="0"/>
      <dgm:spPr/>
    </dgm:pt>
    <dgm:pt modelId="{F74BC6DF-9686-4A96-95AE-06E03DD59EE4}" type="pres">
      <dgm:prSet presAssocID="{011A52B4-D7CA-4A2B-9927-8BED11770166}" presName="aNode" presStyleLbl="fgAcc1" presStyleIdx="3" presStyleCnt="4" custScaleX="126403" custScaleY="99036" custLinFactNeighborX="-45894" custLinFactNeighborY="84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3CBF9-ABA5-442E-B812-96AF6C26E8A7}" type="pres">
      <dgm:prSet presAssocID="{011A52B4-D7CA-4A2B-9927-8BED11770166}" presName="aSpace" presStyleCnt="0"/>
      <dgm:spPr/>
    </dgm:pt>
  </dgm:ptLst>
  <dgm:cxnLst>
    <dgm:cxn modelId="{BB60E9F9-2977-4F0C-8B9C-F22F70092958}" srcId="{D2AC5557-4EE6-49F5-99A7-B06709109D30}" destId="{2FE9A504-25BB-478E-87BE-5BB44C8141AD}" srcOrd="1" destOrd="0" parTransId="{ABD924A5-7C37-4BBA-A9F0-798081DF4200}" sibTransId="{B24BD92D-8E05-4857-8121-56DC51123303}"/>
    <dgm:cxn modelId="{0AA60F34-382E-4C54-8B55-9C6A22A6CBF1}" srcId="{D2AC5557-4EE6-49F5-99A7-B06709109D30}" destId="{011A52B4-D7CA-4A2B-9927-8BED11770166}" srcOrd="3" destOrd="0" parTransId="{BD7A0144-E101-4935-930E-BAEEA696D3D7}" sibTransId="{4F90A031-2A4F-4994-80FA-737CEFC6BA64}"/>
    <dgm:cxn modelId="{6AFA854B-D4E6-497F-899A-4525FABA1A2D}" type="presOf" srcId="{D2AC5557-4EE6-49F5-99A7-B06709109D30}" destId="{516F5895-D99D-45DD-97FC-DA2BBA7EFD62}" srcOrd="0" destOrd="0" presId="urn:microsoft.com/office/officeart/2005/8/layout/pyramid2"/>
    <dgm:cxn modelId="{557B3412-8E68-479F-B98A-97077305BACF}" type="presOf" srcId="{011A52B4-D7CA-4A2B-9927-8BED11770166}" destId="{F74BC6DF-9686-4A96-95AE-06E03DD59EE4}" srcOrd="0" destOrd="0" presId="urn:microsoft.com/office/officeart/2005/8/layout/pyramid2"/>
    <dgm:cxn modelId="{62E1D136-E582-42FC-AC78-837C93EC061B}" srcId="{D2AC5557-4EE6-49F5-99A7-B06709109D30}" destId="{08A05A07-C720-413F-8FAF-C444722AB93A}" srcOrd="0" destOrd="0" parTransId="{166472E0-9307-4073-B7AB-6F5B361A3CFB}" sibTransId="{02525FCA-EB40-4C86-AC82-18266E657B6A}"/>
    <dgm:cxn modelId="{B8D99EFC-0063-4F15-AE65-EED584377BA8}" type="presOf" srcId="{08A05A07-C720-413F-8FAF-C444722AB93A}" destId="{4EE3DEC3-93AE-464F-942F-3EE955241B63}" srcOrd="0" destOrd="0" presId="urn:microsoft.com/office/officeart/2005/8/layout/pyramid2"/>
    <dgm:cxn modelId="{59E0F088-399E-4416-9853-06ECF91E9A3A}" srcId="{D2AC5557-4EE6-49F5-99A7-B06709109D30}" destId="{F0813A07-0E90-4563-8359-AA8C1B17396D}" srcOrd="2" destOrd="0" parTransId="{865D70F6-8097-4629-909E-945579D751F6}" sibTransId="{75CD7258-5162-4F92-9679-32C02C667AC0}"/>
    <dgm:cxn modelId="{0636BBF5-8EDB-4071-B8BC-070F76A96B5A}" type="presOf" srcId="{F0813A07-0E90-4563-8359-AA8C1B17396D}" destId="{11C96FCF-1C12-4A58-A1C5-D449D9C423C3}" srcOrd="0" destOrd="0" presId="urn:microsoft.com/office/officeart/2005/8/layout/pyramid2"/>
    <dgm:cxn modelId="{C931C1F2-70CC-441F-B315-D35DA55B9EFB}" type="presOf" srcId="{2FE9A504-25BB-478E-87BE-5BB44C8141AD}" destId="{8E2A6339-AB3C-4D46-A81D-02558B8B66C0}" srcOrd="0" destOrd="0" presId="urn:microsoft.com/office/officeart/2005/8/layout/pyramid2"/>
    <dgm:cxn modelId="{99C4D070-B5E7-4434-85C1-7C2E88FDB87A}" type="presParOf" srcId="{516F5895-D99D-45DD-97FC-DA2BBA7EFD62}" destId="{C948E8F1-6302-4FE1-8F6E-AE04FA506EA8}" srcOrd="0" destOrd="0" presId="urn:microsoft.com/office/officeart/2005/8/layout/pyramid2"/>
    <dgm:cxn modelId="{94AC561A-2A1C-4DD6-B2C3-48BD85944125}" type="presParOf" srcId="{516F5895-D99D-45DD-97FC-DA2BBA7EFD62}" destId="{BB108F28-7D1D-4503-AFAC-47EED3058FD4}" srcOrd="1" destOrd="0" presId="urn:microsoft.com/office/officeart/2005/8/layout/pyramid2"/>
    <dgm:cxn modelId="{81D200DA-C39D-48A6-904F-BB0B933069C1}" type="presParOf" srcId="{BB108F28-7D1D-4503-AFAC-47EED3058FD4}" destId="{4EE3DEC3-93AE-464F-942F-3EE955241B63}" srcOrd="0" destOrd="0" presId="urn:microsoft.com/office/officeart/2005/8/layout/pyramid2"/>
    <dgm:cxn modelId="{6CBF0DFF-271B-4DEB-889F-7CA70BC8B3A7}" type="presParOf" srcId="{BB108F28-7D1D-4503-AFAC-47EED3058FD4}" destId="{24180CDD-8429-45D5-8495-00AE24CEF606}" srcOrd="1" destOrd="0" presId="urn:microsoft.com/office/officeart/2005/8/layout/pyramid2"/>
    <dgm:cxn modelId="{DE1EFA7C-25A8-4C45-ADA6-02493B3D91C3}" type="presParOf" srcId="{BB108F28-7D1D-4503-AFAC-47EED3058FD4}" destId="{8E2A6339-AB3C-4D46-A81D-02558B8B66C0}" srcOrd="2" destOrd="0" presId="urn:microsoft.com/office/officeart/2005/8/layout/pyramid2"/>
    <dgm:cxn modelId="{7762BCEB-FD42-4F7E-BD39-D07CF8ED7931}" type="presParOf" srcId="{BB108F28-7D1D-4503-AFAC-47EED3058FD4}" destId="{9DF9849F-F035-4390-BDCC-AC7F07344A41}" srcOrd="3" destOrd="0" presId="urn:microsoft.com/office/officeart/2005/8/layout/pyramid2"/>
    <dgm:cxn modelId="{B70A4BB3-94C1-4BCE-BBAD-F09FE693660B}" type="presParOf" srcId="{BB108F28-7D1D-4503-AFAC-47EED3058FD4}" destId="{11C96FCF-1C12-4A58-A1C5-D449D9C423C3}" srcOrd="4" destOrd="0" presId="urn:microsoft.com/office/officeart/2005/8/layout/pyramid2"/>
    <dgm:cxn modelId="{D3BDC170-1702-4F19-ACD9-AB945E64DB6B}" type="presParOf" srcId="{BB108F28-7D1D-4503-AFAC-47EED3058FD4}" destId="{5667D0FD-043A-4D29-BDCA-6D1FDAE8A747}" srcOrd="5" destOrd="0" presId="urn:microsoft.com/office/officeart/2005/8/layout/pyramid2"/>
    <dgm:cxn modelId="{E22FEE89-6CF0-425B-8C26-E6C07B8E1190}" type="presParOf" srcId="{BB108F28-7D1D-4503-AFAC-47EED3058FD4}" destId="{F74BC6DF-9686-4A96-95AE-06E03DD59EE4}" srcOrd="6" destOrd="0" presId="urn:microsoft.com/office/officeart/2005/8/layout/pyramid2"/>
    <dgm:cxn modelId="{A6DAA027-F313-4AC9-9622-2638C27E64AD}" type="presParOf" srcId="{BB108F28-7D1D-4503-AFAC-47EED3058FD4}" destId="{7DB3CBF9-ABA5-442E-B812-96AF6C26E8A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E8F1-6302-4FE1-8F6E-AE04FA506EA8}">
      <dsp:nvSpPr>
        <dsp:cNvPr id="0" name=""/>
        <dsp:cNvSpPr/>
      </dsp:nvSpPr>
      <dsp:spPr>
        <a:xfrm>
          <a:off x="70422" y="0"/>
          <a:ext cx="2050472" cy="4927599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1874F-F261-41B4-B9BE-82613A704AE4}">
      <dsp:nvSpPr>
        <dsp:cNvPr id="0" name=""/>
        <dsp:cNvSpPr/>
      </dsp:nvSpPr>
      <dsp:spPr>
        <a:xfrm>
          <a:off x="990597" y="616499"/>
          <a:ext cx="2854029" cy="900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05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05136"/>
              </a:solidFill>
            </a:rPr>
            <a:t>affordable, high quality and relevant.</a:t>
          </a:r>
          <a:endParaRPr lang="en-US" sz="1600" kern="1200" dirty="0">
            <a:solidFill>
              <a:srgbClr val="F05136"/>
            </a:solidFill>
          </a:endParaRPr>
        </a:p>
      </dsp:txBody>
      <dsp:txXfrm>
        <a:off x="1034538" y="660440"/>
        <a:ext cx="2766147" cy="812253"/>
      </dsp:txXfrm>
    </dsp:sp>
    <dsp:sp modelId="{867FAC16-DEBE-477C-B815-2E1E81082066}">
      <dsp:nvSpPr>
        <dsp:cNvPr id="0" name=""/>
        <dsp:cNvSpPr/>
      </dsp:nvSpPr>
      <dsp:spPr>
        <a:xfrm>
          <a:off x="990597" y="1601087"/>
          <a:ext cx="2854029" cy="900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05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F05136"/>
              </a:solidFill>
            </a:rPr>
            <a:t>continuously improve the student experience and success </a:t>
          </a:r>
          <a:endParaRPr lang="en-US" sz="1500" kern="1200" dirty="0">
            <a:solidFill>
              <a:srgbClr val="F05136"/>
            </a:solidFill>
          </a:endParaRPr>
        </a:p>
      </dsp:txBody>
      <dsp:txXfrm>
        <a:off x="1034538" y="1645028"/>
        <a:ext cx="2766147" cy="812253"/>
      </dsp:txXfrm>
    </dsp:sp>
    <dsp:sp modelId="{F8ACC094-0DD9-4FC4-8161-10C6EB0828C4}">
      <dsp:nvSpPr>
        <dsp:cNvPr id="0" name=""/>
        <dsp:cNvSpPr/>
      </dsp:nvSpPr>
      <dsp:spPr>
        <a:xfrm>
          <a:off x="990597" y="2585675"/>
          <a:ext cx="2854029" cy="900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05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F05136"/>
              </a:solidFill>
            </a:rPr>
            <a:t>increase the number of members and students </a:t>
          </a:r>
          <a:endParaRPr lang="en-US" sz="1500" kern="1200" dirty="0">
            <a:solidFill>
              <a:srgbClr val="F05136"/>
            </a:solidFill>
          </a:endParaRPr>
        </a:p>
      </dsp:txBody>
      <dsp:txXfrm>
        <a:off x="1034538" y="2629616"/>
        <a:ext cx="2766147" cy="812253"/>
      </dsp:txXfrm>
    </dsp:sp>
    <dsp:sp modelId="{411E473C-CC21-4A1F-AF55-C0A458878FE0}">
      <dsp:nvSpPr>
        <dsp:cNvPr id="0" name=""/>
        <dsp:cNvSpPr/>
      </dsp:nvSpPr>
      <dsp:spPr>
        <a:xfrm>
          <a:off x="990597" y="3570263"/>
          <a:ext cx="2854029" cy="900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05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rgbClr val="F05136"/>
              </a:solidFill>
            </a:rPr>
            <a:t>financially sustainable</a:t>
          </a:r>
          <a:endParaRPr lang="en-US" sz="1500" kern="1200" dirty="0"/>
        </a:p>
      </dsp:txBody>
      <dsp:txXfrm>
        <a:off x="1034538" y="3614204"/>
        <a:ext cx="2766147" cy="812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E8F1-6302-4FE1-8F6E-AE04FA506EA8}">
      <dsp:nvSpPr>
        <dsp:cNvPr id="0" name=""/>
        <dsp:cNvSpPr/>
      </dsp:nvSpPr>
      <dsp:spPr>
        <a:xfrm>
          <a:off x="2665817" y="0"/>
          <a:ext cx="1907439" cy="4882232"/>
        </a:xfrm>
        <a:prstGeom prst="triangle">
          <a:avLst/>
        </a:prstGeom>
        <a:solidFill>
          <a:srgbClr val="F051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3DEC3-93AE-464F-942F-3EE955241B63}">
      <dsp:nvSpPr>
        <dsp:cNvPr id="0" name=""/>
        <dsp:cNvSpPr/>
      </dsp:nvSpPr>
      <dsp:spPr>
        <a:xfrm>
          <a:off x="0" y="546790"/>
          <a:ext cx="4011337" cy="14057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Quality: </a:t>
          </a:r>
          <a:r>
            <a:rPr lang="en-GB" sz="1600" b="1" kern="1200" dirty="0" err="1" smtClean="0">
              <a:solidFill>
                <a:schemeClr val="tx2">
                  <a:lumMod val="65000"/>
                  <a:lumOff val="35000"/>
                </a:schemeClr>
              </a:solidFill>
            </a:rPr>
            <a:t>edX</a:t>
          </a: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 say it’s the most content rich course they have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Affordability: WP1 courses are free, WP2 courses are $89 where </a:t>
          </a: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other </a:t>
          </a: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distance learning can be £200+</a:t>
          </a:r>
        </a:p>
      </dsp:txBody>
      <dsp:txXfrm>
        <a:off x="68624" y="615414"/>
        <a:ext cx="3874089" cy="1268518"/>
      </dsp:txXfrm>
    </dsp:sp>
    <dsp:sp modelId="{8E2A6339-AB3C-4D46-A81D-02558B8B66C0}">
      <dsp:nvSpPr>
        <dsp:cNvPr id="0" name=""/>
        <dsp:cNvSpPr/>
      </dsp:nvSpPr>
      <dsp:spPr>
        <a:xfrm>
          <a:off x="0" y="2061696"/>
          <a:ext cx="4011337" cy="712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Students say: they understand and retain the concepts, its helping them prepare for exams</a:t>
          </a:r>
        </a:p>
      </dsp:txBody>
      <dsp:txXfrm>
        <a:off x="34760" y="2096456"/>
        <a:ext cx="3941817" cy="642533"/>
      </dsp:txXfrm>
    </dsp:sp>
    <dsp:sp modelId="{11C96FCF-1C12-4A58-A1C5-D449D9C423C3}">
      <dsp:nvSpPr>
        <dsp:cNvPr id="0" name=""/>
        <dsp:cNvSpPr/>
      </dsp:nvSpPr>
      <dsp:spPr>
        <a:xfrm>
          <a:off x="0" y="2863623"/>
          <a:ext cx="4011337" cy="712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43,000 students enrolled on WP1</a:t>
          </a:r>
        </a:p>
      </dsp:txBody>
      <dsp:txXfrm>
        <a:off x="34760" y="2898383"/>
        <a:ext cx="3941817" cy="642533"/>
      </dsp:txXfrm>
    </dsp:sp>
    <dsp:sp modelId="{F74BC6DF-9686-4A96-95AE-06E03DD59EE4}">
      <dsp:nvSpPr>
        <dsp:cNvPr id="0" name=""/>
        <dsp:cNvSpPr/>
      </dsp:nvSpPr>
      <dsp:spPr>
        <a:xfrm>
          <a:off x="0" y="3665550"/>
          <a:ext cx="4011337" cy="7120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The quality makes the payment structure very affordable in comparison to the competitor products</a:t>
          </a:r>
        </a:p>
      </dsp:txBody>
      <dsp:txXfrm>
        <a:off x="34760" y="3700310"/>
        <a:ext cx="3941817" cy="64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431DC-E436-46E6-B137-988A26BAAE4B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7DB8D-D275-43F7-9C27-5CDB6B539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9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7DB8D-D275-43F7-9C27-5CDB6B5391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11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7DB8D-D275-43F7-9C27-5CDB6B5391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83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13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14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16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C199-758A-47A3-9EE3-DCF8444144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7A80-E6BB-49D4-8EC8-CE109E394A0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7A80-E6BB-49D4-8EC8-CE109E394A0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0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1pPr>
            <a:lvl2pPr marL="734480" indent="-282492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2pPr>
            <a:lvl3pPr marL="1129970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3pPr>
            <a:lvl4pPr marL="1581958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4pPr>
            <a:lvl5pPr marL="2033946" indent="-225994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84" charset="-128"/>
              </a:defRPr>
            </a:lvl9pPr>
          </a:lstStyle>
          <a:p>
            <a:pPr eaLnBrk="1" hangingPunct="1"/>
            <a:fld id="{911B77A9-6CBB-431B-BCDD-CA8390A2B5D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10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362400" y="1270800"/>
            <a:ext cx="2242800" cy="2242800"/>
          </a:xfrm>
          <a:solidFill>
            <a:srgbClr val="E87722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612000" y="2566800"/>
            <a:ext cx="3636000" cy="3636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45178" y="373765"/>
            <a:ext cx="2244936" cy="7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9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6771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Text Blue">
    <p:bg>
      <p:bgPr>
        <a:solidFill>
          <a:srgbClr val="888B8D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57996" y="2066287"/>
            <a:ext cx="3942000" cy="3942000"/>
          </a:xfrm>
          <a:noFill/>
          <a:ln w="57150">
            <a:solidFill>
              <a:srgbClr val="E87722"/>
            </a:solidFill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rgbClr val="E877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506779" y="452651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Image Blu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410741"/>
            <a:ext cx="3942000" cy="3942000"/>
          </a:xfrm>
          <a:solidFill>
            <a:schemeClr val="accent6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387600" y="2944813"/>
            <a:ext cx="3224213" cy="31289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8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Text Grey">
    <p:bg>
      <p:bgPr>
        <a:solidFill>
          <a:srgbClr val="2CD5C4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88800"/>
            <a:ext cx="4485600" cy="4485600"/>
          </a:xfrm>
          <a:solidFill>
            <a:srgbClr val="E87722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45600" y="34416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5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Image Grey">
    <p:bg>
      <p:bgPr>
        <a:solidFill>
          <a:schemeClr val="accent6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21200"/>
            <a:ext cx="4485600" cy="44856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639600" y="3531600"/>
            <a:ext cx="2521554" cy="2521554"/>
          </a:xfrm>
          <a:solidFill>
            <a:srgbClr val="E87722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3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27049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563873" y="1642775"/>
            <a:ext cx="3636000" cy="3636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92893" y="4081376"/>
            <a:ext cx="2242800" cy="2242800"/>
          </a:xfrm>
          <a:solidFill>
            <a:srgbClr val="E87722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44800" y="374400"/>
            <a:ext cx="2246400" cy="7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5154114" y="1642775"/>
            <a:ext cx="3636000" cy="3636000"/>
          </a:xfrm>
          <a:blipFill dpi="0" rotWithShape="1">
            <a:blip r:embed="rId3" cstate="screen"/>
            <a:srcRect/>
            <a:stretch>
              <a:fillRect/>
            </a:stretch>
          </a:blipFill>
        </p:spPr>
        <p:txBody>
          <a:bodyPr lIns="234000" tIns="180000" rIns="54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45178" y="373765"/>
            <a:ext cx="2244936" cy="795169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55418" y="4158378"/>
            <a:ext cx="2242800" cy="2242800"/>
          </a:xfrm>
          <a:solidFill>
            <a:srgbClr val="E87722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1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71035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3232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847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494000"/>
            <a:ext cx="3960000" cy="3960000"/>
          </a:xfrm>
          <a:solidFill>
            <a:srgbClr val="E60000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78202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Black Footer)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57200" y="1872000"/>
            <a:ext cx="3124800" cy="3124800"/>
          </a:xfrm>
          <a:solidFill>
            <a:srgbClr val="2CD5C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2322000" y="3726000"/>
            <a:ext cx="2521554" cy="2521554"/>
          </a:xfrm>
          <a:solidFill>
            <a:srgbClr val="E87722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(White Footer)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57200" y="1872000"/>
            <a:ext cx="3124800" cy="3124800"/>
          </a:xfrm>
          <a:solidFill>
            <a:srgbClr val="2CD5C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2322000" y="3726000"/>
            <a:ext cx="2521554" cy="2521554"/>
          </a:xfrm>
          <a:solidFill>
            <a:srgbClr val="E87722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32000" y="6199200"/>
            <a:ext cx="1155600" cy="4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746A442-A7B3-4D1D-BA17-589309A5A989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EBE8F28B-DEE2-4018-BE9D-1C1B010ECE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rgbClr val="E6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474" y="0"/>
            <a:ext cx="140769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9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/>
              <a:t>ACCA-X</a:t>
            </a:r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4900" dirty="0" smtClean="0"/>
              <a:t>Building High </a:t>
            </a:r>
            <a:r>
              <a:rPr lang="en-GB" sz="4900" dirty="0" smtClean="0"/>
              <a:t>Quality </a:t>
            </a:r>
            <a:r>
              <a:rPr lang="en-GB" sz="4900" dirty="0" smtClean="0"/>
              <a:t>Courses</a:t>
            </a:r>
            <a:endParaRPr lang="en-GB" sz="49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64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ACCA’s pedagogy</a:t>
            </a:r>
            <a:r>
              <a:rPr lang="en-GB" dirty="0"/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1325" y="1628775"/>
            <a:ext cx="80867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ea typeface="ヒラギノ角ゴ Pro W3" pitchFamily="-84" charset="-128"/>
              </a:rPr>
              <a:t>How we apply pedagogical theory in ACCA-X</a:t>
            </a:r>
            <a:endParaRPr lang="en-GB" sz="2000" dirty="0">
              <a:solidFill>
                <a:srgbClr val="000000"/>
              </a:solidFill>
              <a:ea typeface="ヒラギノ角ゴ Pro W3" pitchFamily="-8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ea typeface="ヒラギノ角ゴ Pro W3" pitchFamily="-84" charset="-128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9912" y="2132856"/>
            <a:ext cx="8086725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Blooms taxonomy - ACCA consolidate Bloom’s 6 levels into 3 ascending levels of cognitive difficulty. 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1. Knowledge and comprehension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2. Application and analysis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3. Synthesis and evaluation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Fundamentals = Knowledge (mostly level 1) and Skills modules (mostly Level 2)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Professional  = Essentials and Options (Level 3 but also some level 1&amp;2 as new concepts will be introduced)</a:t>
            </a:r>
            <a:endParaRPr lang="en-GB" sz="20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235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ACCA-X pedagogical </a:t>
            </a:r>
            <a:r>
              <a:rPr lang="en-GB" dirty="0"/>
              <a:t>structure.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1325" y="1340768"/>
            <a:ext cx="8086725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Learning outcomes – what do we want the students to learn?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Set by the ACCA Syllabus.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Students </a:t>
            </a: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should be told what level and how much study is required to achieve the syllabus aims – should know how deeply they will be examined in any given 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area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Teaching strategies</a:t>
            </a:r>
            <a:endParaRPr lang="en-GB" sz="2000" dirty="0">
              <a:solidFill>
                <a:srgbClr val="000000"/>
              </a:solidFill>
              <a:ea typeface="ＭＳ Ｐゴシック" charset="0"/>
            </a:endParaRP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0000"/>
                </a:solidFill>
                <a:ea typeface="ＭＳ Ｐゴシック" charset="0"/>
              </a:rPr>
              <a:t>Direct instruction</a:t>
            </a: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: Teacher-directed and facilitated instruction. Introduction to topics and step-by-step processes. Text and presentational activities 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0000"/>
                </a:solidFill>
                <a:ea typeface="ＭＳ Ｐゴシック" charset="0"/>
              </a:rPr>
              <a:t>Experiential learning </a:t>
            </a: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Emphasis is on the process of learning and active learning. Interactive </a:t>
            </a: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activities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rgbClr val="000000"/>
                </a:solidFill>
                <a:ea typeface="ＭＳ Ｐゴシック" charset="0"/>
              </a:rPr>
              <a:t>Indirect </a:t>
            </a:r>
            <a:r>
              <a:rPr lang="en-GB" sz="2000" b="1" dirty="0">
                <a:solidFill>
                  <a:srgbClr val="000000"/>
                </a:solidFill>
                <a:ea typeface="ＭＳ Ｐゴシック" charset="0"/>
              </a:rPr>
              <a:t>instruction</a:t>
            </a: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: Teacher-facilitated but generally student-centred. Discussion forums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815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5262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GB" sz="3600" b="1" dirty="0">
                <a:solidFill>
                  <a:srgbClr val="F05136"/>
                </a:solidFill>
                <a:latin typeface="+mn-lt"/>
              </a:rPr>
              <a:t>Storyboard pedagogy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1325" y="980728"/>
            <a:ext cx="8086725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Structure </a:t>
            </a:r>
            <a:r>
              <a:rPr lang="en-GB" b="1" dirty="0">
                <a:solidFill>
                  <a:srgbClr val="F05036"/>
                </a:solidFill>
                <a:ea typeface="ＭＳ Ｐゴシック" charset="0"/>
              </a:rPr>
              <a:t>of the </a:t>
            </a: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course</a:t>
            </a: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Course Orientation </a:t>
            </a: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Weekly introduction (LOs and overview)</a:t>
            </a: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Lessons </a:t>
            </a:r>
            <a:r>
              <a:rPr lang="en-GB" dirty="0">
                <a:ea typeface="ＭＳ Ｐゴシック" charset="0"/>
              </a:rPr>
              <a:t>and </a:t>
            </a:r>
            <a:r>
              <a:rPr lang="en-GB" dirty="0" smtClean="0">
                <a:ea typeface="ＭＳ Ｐゴシック" charset="0"/>
              </a:rPr>
              <a:t>units (PEET)</a:t>
            </a:r>
            <a:endParaRPr lang="en-GB" dirty="0">
              <a:ea typeface="ＭＳ Ｐゴシック" charset="0"/>
            </a:endParaRP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End of week summary</a:t>
            </a: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AYL </a:t>
            </a:r>
            <a:r>
              <a:rPr lang="en-GB" dirty="0">
                <a:ea typeface="ＭＳ Ｐゴシック" charset="0"/>
              </a:rPr>
              <a:t>questions </a:t>
            </a:r>
            <a:endParaRPr lang="en-GB" dirty="0" smtClean="0">
              <a:ea typeface="ＭＳ Ｐゴシック" charset="0"/>
            </a:endParaRP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End </a:t>
            </a:r>
            <a:r>
              <a:rPr lang="en-GB" dirty="0">
                <a:ea typeface="ＭＳ Ｐゴシック" charset="0"/>
              </a:rPr>
              <a:t>of </a:t>
            </a:r>
            <a:r>
              <a:rPr lang="en-GB" dirty="0" smtClean="0">
                <a:ea typeface="ＭＳ Ｐゴシック" charset="0"/>
              </a:rPr>
              <a:t>week questions</a:t>
            </a: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End of course summary </a:t>
            </a:r>
          </a:p>
          <a:p>
            <a:pPr marL="285750" lvl="1" indent="-28575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ea typeface="ＭＳ Ｐゴシック" charset="0"/>
              </a:rPr>
              <a:t>Practice Tests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Teaching Features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F05036"/>
                </a:solidFill>
                <a:ea typeface="ＭＳ Ｐゴシック" charset="0"/>
              </a:rPr>
              <a:t>I</a:t>
            </a: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cons, help button, screen times, glossary, pods,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 smtClean="0">
                <a:ea typeface="ＭＳ Ｐゴシック" charset="0"/>
              </a:rPr>
              <a:t>Authors use these features to create courses that will appeal to people with different learning styles, but that also suits the material being taught – can’t be prescribed, relies on the creativity, experience and talent of the author (and editor)</a:t>
            </a:r>
            <a:endParaRPr lang="en-GB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Storyboard Development: roles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1324" y="1124744"/>
            <a:ext cx="8086725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PM </a:t>
            </a:r>
            <a:r>
              <a:rPr lang="en-GB" dirty="0" smtClean="0">
                <a:ea typeface="ＭＳ Ｐゴシック" charset="0"/>
              </a:rPr>
              <a:t>– objectives/timelines/pedagogical framework development/templates/recruitment and management of project team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Author </a:t>
            </a:r>
            <a:r>
              <a:rPr lang="en-GB" dirty="0" smtClean="0">
                <a:ea typeface="ＭＳ Ｐゴシック" charset="0"/>
              </a:rPr>
              <a:t>– content creation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Tech checker </a:t>
            </a:r>
            <a:r>
              <a:rPr lang="en-GB" b="1" dirty="0" smtClean="0">
                <a:ea typeface="ＭＳ Ｐゴシック" charset="0"/>
              </a:rPr>
              <a:t>– </a:t>
            </a:r>
            <a:r>
              <a:rPr lang="en-GB" dirty="0" smtClean="0">
                <a:ea typeface="ＭＳ Ｐゴシック" charset="0"/>
              </a:rPr>
              <a:t>technically correct/covers syllabus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Editor </a:t>
            </a:r>
            <a:r>
              <a:rPr lang="en-GB" b="1" dirty="0" smtClean="0">
                <a:ea typeface="ＭＳ Ｐゴシック" charset="0"/>
              </a:rPr>
              <a:t>– </a:t>
            </a:r>
            <a:r>
              <a:rPr lang="en-GB" dirty="0"/>
              <a:t>make and/or suggest changes to a piece that will improve its clarity, impact, flow, meaning, and readability.</a:t>
            </a:r>
            <a:endParaRPr lang="en-GB" b="1" dirty="0" smtClean="0">
              <a:ea typeface="ＭＳ Ｐゴシック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Assistant editor – </a:t>
            </a:r>
            <a:r>
              <a:rPr lang="en-GB" dirty="0"/>
              <a:t>in-house style </a:t>
            </a:r>
            <a:r>
              <a:rPr lang="en-GB" dirty="0" smtClean="0"/>
              <a:t>standards. </a:t>
            </a:r>
            <a:r>
              <a:rPr lang="en-GB" dirty="0"/>
              <a:t>Checks facts</a:t>
            </a:r>
            <a:endParaRPr lang="en-GB" b="1" dirty="0" smtClean="0">
              <a:solidFill>
                <a:srgbClr val="F05036"/>
              </a:solidFill>
              <a:ea typeface="ＭＳ Ｐゴシック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err="1" smtClean="0">
                <a:solidFill>
                  <a:srgbClr val="F05036"/>
                </a:solidFill>
                <a:ea typeface="ＭＳ Ｐゴシック" charset="0"/>
              </a:rPr>
              <a:t>Proofreader</a:t>
            </a: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 </a:t>
            </a:r>
            <a:r>
              <a:rPr lang="en-GB" b="1" dirty="0" smtClean="0">
                <a:ea typeface="ＭＳ Ｐゴシック" charset="0"/>
              </a:rPr>
              <a:t>– checks </a:t>
            </a:r>
            <a:r>
              <a:rPr lang="en-GB" dirty="0" smtClean="0"/>
              <a:t>and </a:t>
            </a:r>
            <a:r>
              <a:rPr lang="en-GB" dirty="0"/>
              <a:t>corrects grammar, spelling, and </a:t>
            </a:r>
            <a:r>
              <a:rPr lang="en-GB" dirty="0" smtClean="0"/>
              <a:t>punctuation, cross references and continuity</a:t>
            </a:r>
            <a:endParaRPr lang="en-GB" b="1" dirty="0" smtClean="0">
              <a:ea typeface="ＭＳ Ｐゴシック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Examiner </a:t>
            </a:r>
            <a:r>
              <a:rPr lang="en-GB" dirty="0" smtClean="0">
                <a:ea typeface="ＭＳ Ｐゴシック" charset="0"/>
              </a:rPr>
              <a:t>– checks if the content teach students in a way that will enable them to pass the exam – terminology – syllabus interpretation – depth and breadth of coverage – theories/methods used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F05036"/>
                </a:solidFill>
                <a:ea typeface="ＭＳ Ｐゴシック" charset="0"/>
              </a:rPr>
              <a:t>ACCA reviewer </a:t>
            </a:r>
            <a:r>
              <a:rPr lang="en-GB" dirty="0" smtClean="0">
                <a:ea typeface="ＭＳ Ｐゴシック" charset="0"/>
              </a:rPr>
              <a:t>– engaging, high quality eLearning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endParaRPr lang="en-GB" b="1" dirty="0" smtClean="0">
              <a:solidFill>
                <a:srgbClr val="F05036"/>
              </a:solidFill>
              <a:ea typeface="ＭＳ Ｐゴシック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423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Role of the online tutor</a:t>
            </a:r>
            <a:endParaRPr lang="en-GB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9337" y="980728"/>
            <a:ext cx="80867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ea typeface="ヒラギノ角ゴ Pro W3" pitchFamily="-84" charset="-128"/>
              </a:rPr>
              <a:t>The role of an online tutor – set the tone and lead the discussion</a:t>
            </a:r>
            <a:endParaRPr lang="en-GB" sz="2000" dirty="0">
              <a:solidFill>
                <a:srgbClr val="000000"/>
              </a:solidFill>
              <a:ea typeface="ヒラギノ角ゴ Pro W3" pitchFamily="-8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ea typeface="ヒラギノ角ゴ Pro W3" pitchFamily="-84" charset="-128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3363" y="1988840"/>
            <a:ext cx="3576590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Educational Experience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Social presence – set the tone, create a good learning atmosphere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Cognitive presence – select content and support the debate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Teaching presence – content and atmosphere</a:t>
            </a:r>
            <a:endParaRPr lang="en-GB" sz="20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28" y="2636912"/>
            <a:ext cx="33337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224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Online Tutor in practice</a:t>
            </a:r>
            <a:endParaRPr lang="en-GB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1485" y="893286"/>
            <a:ext cx="80867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b="1" dirty="0" smtClean="0"/>
              <a:t>Tutor interactions on ACCA-X</a:t>
            </a:r>
            <a:endParaRPr lang="en-GB" sz="2000" dirty="0"/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ea typeface="ヒラギノ角ゴ Pro W3" pitchFamily="-84" charset="-128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3215" y="1352897"/>
            <a:ext cx="8086725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Emails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Welcome and weekly emails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Discussion boards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Student explorations of concepts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Student queries – on content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Community – support and encouragement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Intervention – tutors can correct misconceptions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Wiki (living repository of information for the course)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Interventions during course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Glossary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FAQs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Live sessions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784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Online Tutor: teaching </a:t>
            </a:r>
            <a:r>
              <a:rPr lang="en-GB" dirty="0"/>
              <a:t>presence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1485" y="893286"/>
            <a:ext cx="80867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 dirty="0" smtClean="0"/>
              <a:t>The </a:t>
            </a:r>
            <a:r>
              <a:rPr lang="en-GB" sz="2000" dirty="0"/>
              <a:t>design and organisation of course materials and activities, facilitation of learning, and direction and leadership in online courses.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ea typeface="ヒラギノ角ゴ Pro W3" pitchFamily="-84" charset="-128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2103" y="1700808"/>
            <a:ext cx="8086725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Design and organisation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Welcoming students onto course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Helping students access into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Weekly emails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Facilitation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Scaffolding discussion forums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Modelling engagement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Leadership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Encourage students to lead discussion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Direct feedback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New knowledge (discussion board and wiki)</a:t>
            </a:r>
            <a:endParaRPr lang="en-GB" sz="2000" dirty="0"/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726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Online </a:t>
            </a:r>
            <a:r>
              <a:rPr lang="en-GB" dirty="0" smtClean="0"/>
              <a:t>Tutor: Social presence</a:t>
            </a:r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1325" y="1052736"/>
            <a:ext cx="8086725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 smtClean="0"/>
              <a:t>Social </a:t>
            </a:r>
            <a:r>
              <a:rPr lang="en-GB" sz="2000" b="1" dirty="0"/>
              <a:t>presence:</a:t>
            </a:r>
            <a:r>
              <a:rPr lang="en-GB" sz="2000" dirty="0"/>
              <a:t> The degree to which participants in online environments feel affectively connected to one </a:t>
            </a:r>
            <a:r>
              <a:rPr lang="en-GB" sz="2000" dirty="0" smtClean="0"/>
              <a:t>another.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A work in progress…possible ideas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Tool? discussion boards not quite enough (social media tab – FB/twitter can be posted through onto </a:t>
            </a:r>
            <a:r>
              <a:rPr lang="en-GB" sz="2000" dirty="0" err="1" smtClean="0"/>
              <a:t>edX</a:t>
            </a:r>
            <a:r>
              <a:rPr lang="en-GB" sz="2000" dirty="0" smtClean="0"/>
              <a:t> page…)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Welcome email – include personal info about tutor to set the tone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Icebreaker activity – powerful learning experience discussion/ how their family helps them study </a:t>
            </a:r>
            <a:r>
              <a:rPr lang="en-GB" sz="2000" dirty="0" smtClean="0"/>
              <a:t>, </a:t>
            </a:r>
            <a:r>
              <a:rPr lang="en-GB" sz="2000" dirty="0" smtClean="0"/>
              <a:t>learning strategies that will help each person succeed, previous students do a Q&amp;A to help new students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Badges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Study timetable linked to email calendar/phone reminders (not social but an improvement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004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3362" y="2276872"/>
            <a:ext cx="80867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 smtClean="0"/>
              <a:t>Cognitive </a:t>
            </a:r>
            <a:r>
              <a:rPr lang="en-GB" sz="2000" b="1" dirty="0"/>
              <a:t>presence:</a:t>
            </a:r>
            <a:r>
              <a:rPr lang="en-GB" sz="2000" dirty="0"/>
              <a:t> The extent to which learners are able to construct and confirm meaning in online courses</a:t>
            </a:r>
            <a:r>
              <a:rPr lang="en-GB" sz="2000" dirty="0" smtClean="0"/>
              <a:t>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3 R’s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Relevance</a:t>
            </a:r>
            <a:r>
              <a:rPr lang="en-GB" sz="2000" dirty="0"/>
              <a:t> – provoking student curiosity and establishing connections to prior learning or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Rigour</a:t>
            </a:r>
            <a:r>
              <a:rPr lang="en-GB" sz="2000" dirty="0"/>
              <a:t> – challenging students to solve problems that are personally meaningful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Relationships</a:t>
            </a:r>
            <a:r>
              <a:rPr lang="en-GB" sz="2000" dirty="0"/>
              <a:t> – designing a learning environment where students work collaboratively together in a community of inquiry.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Online </a:t>
            </a:r>
            <a:r>
              <a:rPr lang="en-GB" dirty="0" smtClean="0"/>
              <a:t>Tutor: Cognitive presence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4004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Online tutoring a practical </a:t>
            </a:r>
            <a:r>
              <a:rPr lang="en-GB" dirty="0"/>
              <a:t>approach.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6849" y="2708920"/>
            <a:ext cx="22804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 smtClean="0"/>
              <a:t>5 stage model:</a:t>
            </a:r>
            <a:r>
              <a:rPr lang="en-GB" sz="2000" dirty="0"/>
              <a:t> </a:t>
            </a: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5806279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682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Why did ACCA </a:t>
            </a:r>
            <a:r>
              <a:rPr lang="en-GB" sz="4000" b="1" dirty="0">
                <a:solidFill>
                  <a:srgbClr val="FF0000"/>
                </a:solidFill>
              </a:rPr>
              <a:t>develop </a:t>
            </a:r>
            <a:r>
              <a:rPr lang="en-GB" sz="4000" b="1" dirty="0" smtClean="0">
                <a:solidFill>
                  <a:srgbClr val="FF0000"/>
                </a:solidFill>
              </a:rPr>
              <a:t>ACCA-X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56792"/>
            <a:ext cx="7787209" cy="4248472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800" dirty="0" smtClean="0"/>
              <a:t>To drive and support demand for the ACCA qualification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800" dirty="0" smtClean="0"/>
              <a:t>Continue ACCA’s innovative approach in ensuring relevant solutions for our stakeholders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GB" sz="2800" dirty="0" smtClean="0"/>
              <a:t>Realise opportunities in changes in the way people learn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Challenge the Status Quo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760"/>
            <a:ext cx="7787209" cy="45365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Existing </a:t>
            </a:r>
            <a:r>
              <a:rPr lang="en-GB" sz="2800" b="1" dirty="0">
                <a:solidFill>
                  <a:srgbClr val="FF0000"/>
                </a:solidFill>
              </a:rPr>
              <a:t>distance learning </a:t>
            </a:r>
            <a:r>
              <a:rPr lang="en-GB" sz="2800" b="1" dirty="0" smtClean="0">
                <a:solidFill>
                  <a:srgbClr val="FF0000"/>
                </a:solidFill>
              </a:rPr>
              <a:t>provision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800" dirty="0" smtClean="0"/>
              <a:t>Diagnostic </a:t>
            </a:r>
            <a:r>
              <a:rPr lang="en-GB" sz="2800" dirty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Teaching is through tutor videos/</a:t>
            </a:r>
            <a:r>
              <a:rPr lang="en-GB" sz="2800" dirty="0" err="1"/>
              <a:t>pdfs</a:t>
            </a:r>
            <a:r>
              <a:rPr lang="en-GB" sz="2800" dirty="0"/>
              <a:t> of textbook.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Additional tutor/personal advisor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Online classroom/ Classroom </a:t>
            </a:r>
            <a:r>
              <a:rPr lang="en-GB" sz="2800" dirty="0" smtClean="0"/>
              <a:t>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Expensive (£200 + for F1/2/3)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97906" y="262954"/>
            <a:ext cx="84240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F05136"/>
                </a:solidFill>
              </a:rPr>
              <a:t>Does ACCA-X provide the solution?</a:t>
            </a:r>
            <a:endParaRPr lang="en-GB" dirty="0">
              <a:solidFill>
                <a:srgbClr val="F05136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75860" y="861851"/>
            <a:ext cx="2519740" cy="6540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2000" b="1" dirty="0" smtClean="0"/>
              <a:t>ACCA-X aims</a:t>
            </a:r>
          </a:p>
          <a:p>
            <a:pPr>
              <a:spcAft>
                <a:spcPts val="300"/>
              </a:spcAft>
            </a:pPr>
            <a:r>
              <a:rPr lang="en-GB" sz="2000" b="1" dirty="0" smtClean="0"/>
              <a:t>are: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295400"/>
          <a:ext cx="5638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15731379"/>
              </p:ext>
            </p:extLst>
          </p:nvPr>
        </p:nvGraphicFramePr>
        <p:xfrm>
          <a:off x="4495800" y="1340768"/>
          <a:ext cx="5638800" cy="488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6"/>
          <p:cNvSpPr txBox="1"/>
          <p:nvPr/>
        </p:nvSpPr>
        <p:spPr>
          <a:xfrm>
            <a:off x="5100260" y="838200"/>
            <a:ext cx="274834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2000" b="1" dirty="0" smtClean="0"/>
              <a:t>In practice: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350865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GB" sz="2400" b="1" dirty="0">
                <a:solidFill>
                  <a:srgbClr val="F05136"/>
                </a:solidFill>
                <a:latin typeface="+mn-lt"/>
              </a:rPr>
              <a:t>ACCA-X: What have we achieved?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587382"/>
              </p:ext>
            </p:extLst>
          </p:nvPr>
        </p:nvGraphicFramePr>
        <p:xfrm>
          <a:off x="457200" y="1268413"/>
          <a:ext cx="7786688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44"/>
                <a:gridCol w="38933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Achievement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WP1 courses launched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July 2015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42,836 students </a:t>
                      </a:r>
                    </a:p>
                    <a:p>
                      <a:r>
                        <a:rPr lang="en-GB" b="0" dirty="0" smtClean="0"/>
                        <a:t>(29,502 Introductory</a:t>
                      </a:r>
                      <a:r>
                        <a:rPr lang="en-GB" b="0" baseline="0" dirty="0" smtClean="0"/>
                        <a:t> </a:t>
                      </a:r>
                    </a:p>
                    <a:p>
                      <a:r>
                        <a:rPr lang="en-GB" b="0" baseline="0" dirty="0" smtClean="0"/>
                        <a:t>13,334 Intermediate)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August 2015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1,300 posts </a:t>
                      </a:r>
                      <a:r>
                        <a:rPr lang="en-GB" dirty="0" smtClean="0"/>
                        <a:t>on course discussion boards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August 2015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Week 4 of WP1 courses underway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WP2 enrolment opened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 July 2015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WP2 storyboards final sign off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July</a:t>
                      </a:r>
                      <a:r>
                        <a:rPr lang="en-GB" baseline="0" dirty="0" smtClean="0"/>
                        <a:t> 2015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22,566 </a:t>
                      </a:r>
                      <a:r>
                        <a:rPr lang="en-GB" b="1" baseline="0" dirty="0" smtClean="0"/>
                        <a:t>Facebook likes </a:t>
                      </a:r>
                      <a:r>
                        <a:rPr lang="en-GB" baseline="0" dirty="0" smtClean="0"/>
                        <a:t>for WP2 enrolment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August 2015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8424" y="283072"/>
            <a:ext cx="8380040" cy="701731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F05136"/>
                </a:solidFill>
                <a:ea typeface="+mj-ea"/>
                <a:cs typeface="+mj-cs"/>
              </a:rPr>
              <a:t>Impact on Students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F05136"/>
                </a:solidFill>
                <a:ea typeface="+mj-ea"/>
                <a:cs typeface="+mj-cs"/>
              </a:rPr>
              <a:t>What students said about training provision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5959"/>
            <a:ext cx="8568952" cy="449211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6192180" y="3833170"/>
            <a:ext cx="2664296" cy="1656184"/>
          </a:xfrm>
          <a:prstGeom prst="wedgeRoundRectCallout">
            <a:avLst>
              <a:gd name="adj1" fmla="val -111715"/>
              <a:gd name="adj2" fmla="val -7357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GB" sz="1600" dirty="0" smtClean="0">
                <a:solidFill>
                  <a:srgbClr val="000000"/>
                </a:solidFill>
              </a:rPr>
              <a:t>The </a:t>
            </a:r>
            <a:r>
              <a:rPr lang="en-GB" sz="1600" dirty="0">
                <a:solidFill>
                  <a:srgbClr val="000000"/>
                </a:solidFill>
              </a:rPr>
              <a:t>only text book </a:t>
            </a:r>
            <a:r>
              <a:rPr lang="en-GB" sz="1600" dirty="0" smtClean="0">
                <a:solidFill>
                  <a:srgbClr val="000000"/>
                </a:solidFill>
              </a:rPr>
              <a:t>accessible here is </a:t>
            </a:r>
            <a:r>
              <a:rPr lang="en-GB" sz="1600" dirty="0">
                <a:solidFill>
                  <a:srgbClr val="000000"/>
                </a:solidFill>
              </a:rPr>
              <a:t>BBP, BBP book is very detail and bulk it is not easily </a:t>
            </a:r>
            <a:r>
              <a:rPr lang="en-GB" sz="1600" dirty="0" smtClean="0">
                <a:solidFill>
                  <a:srgbClr val="000000"/>
                </a:solidFill>
              </a:rPr>
              <a:t>understandable. Ethiopia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79512" y="1237179"/>
            <a:ext cx="3024336" cy="2117556"/>
          </a:xfrm>
          <a:prstGeom prst="wedgeRoundRectCallout">
            <a:avLst>
              <a:gd name="adj1" fmla="val 56445"/>
              <a:gd name="adj2" fmla="val 58259"/>
              <a:gd name="adj3" fmla="val 16667"/>
            </a:avLst>
          </a:prstGeom>
          <a:solidFill>
            <a:srgbClr val="F05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I was hectic because here you don't have any group members to discuss anything with them if you don't understand something especially where some of us </a:t>
            </a:r>
            <a:r>
              <a:rPr lang="en-GB" sz="1600" dirty="0" smtClean="0">
                <a:solidFill>
                  <a:schemeClr val="tx1"/>
                </a:solidFill>
              </a:rPr>
              <a:t>working. Ghana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67544" y="4005064"/>
            <a:ext cx="2135410" cy="2016224"/>
          </a:xfrm>
          <a:prstGeom prst="wedgeRoundRectCallout">
            <a:avLst>
              <a:gd name="adj1" fmla="val 142459"/>
              <a:gd name="adj2" fmla="val -27500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600" dirty="0">
                <a:solidFill>
                  <a:schemeClr val="tx1"/>
                </a:solidFill>
              </a:rPr>
              <a:t>Difficulty in </a:t>
            </a:r>
            <a:r>
              <a:rPr lang="en-GB" sz="1600" dirty="0" smtClean="0">
                <a:solidFill>
                  <a:schemeClr val="tx1"/>
                </a:solidFill>
              </a:rPr>
              <a:t>understanding </a:t>
            </a:r>
            <a:r>
              <a:rPr lang="en-GB" sz="1600" dirty="0">
                <a:solidFill>
                  <a:schemeClr val="tx1"/>
                </a:solidFill>
              </a:rPr>
              <a:t>certain concepts without the help of an experienced knowledgeable </a:t>
            </a:r>
            <a:r>
              <a:rPr lang="en-GB" sz="1600" dirty="0" smtClean="0">
                <a:solidFill>
                  <a:schemeClr val="tx1"/>
                </a:solidFill>
              </a:rPr>
              <a:t>person. Uganda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Feb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Epigeum - ACCA</a:t>
            </a:r>
            <a:endParaRPr lang="en-GB"/>
          </a:p>
        </p:txBody>
      </p:sp>
      <p:sp>
        <p:nvSpPr>
          <p:cNvPr id="11" name="Rounded Rectangular Callout 10"/>
          <p:cNvSpPr/>
          <p:nvPr/>
        </p:nvSpPr>
        <p:spPr>
          <a:xfrm>
            <a:off x="2843808" y="5445224"/>
            <a:ext cx="2736304" cy="1008112"/>
          </a:xfrm>
          <a:prstGeom prst="wedgeRoundRectCallout">
            <a:avLst>
              <a:gd name="adj1" fmla="val 14016"/>
              <a:gd name="adj2" fmla="val -145724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GB" sz="1600" dirty="0" smtClean="0">
                <a:solidFill>
                  <a:schemeClr val="tx1"/>
                </a:solidFill>
              </a:rPr>
              <a:t>buying </a:t>
            </a:r>
            <a:r>
              <a:rPr lang="en-GB" sz="1600" dirty="0">
                <a:solidFill>
                  <a:schemeClr val="tx1"/>
                </a:solidFill>
              </a:rPr>
              <a:t>all the necessary materials is </a:t>
            </a:r>
            <a:r>
              <a:rPr lang="en-GB" sz="1600" dirty="0" smtClean="0">
                <a:solidFill>
                  <a:schemeClr val="tx1"/>
                </a:solidFill>
              </a:rPr>
              <a:t>a bit difficult. Uganda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96136" y="1970460"/>
            <a:ext cx="3240360" cy="1080120"/>
          </a:xfrm>
          <a:prstGeom prst="wedgeRoundRectCallout">
            <a:avLst>
              <a:gd name="adj1" fmla="val -90472"/>
              <a:gd name="adj2" fmla="val -9488"/>
              <a:gd name="adj3" fmla="val 16667"/>
            </a:avLst>
          </a:prstGeom>
          <a:solidFill>
            <a:srgbClr val="F05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/>
                </a:solidFill>
              </a:rPr>
              <a:t>Lack of assurance that </a:t>
            </a:r>
            <a:r>
              <a:rPr lang="en-GB" sz="1600" dirty="0" smtClean="0">
                <a:solidFill>
                  <a:schemeClr val="tx1"/>
                </a:solidFill>
              </a:rPr>
              <a:t>I </a:t>
            </a:r>
            <a:r>
              <a:rPr lang="en-GB" sz="1600" dirty="0">
                <a:solidFill>
                  <a:schemeClr val="tx1"/>
                </a:solidFill>
              </a:rPr>
              <a:t>study up to date </a:t>
            </a:r>
            <a:r>
              <a:rPr lang="en-GB" sz="1600" dirty="0" smtClean="0">
                <a:solidFill>
                  <a:schemeClr val="tx1"/>
                </a:solidFill>
              </a:rPr>
              <a:t>syllabus. Russia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8424" y="283072"/>
            <a:ext cx="8380040" cy="350865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F05136"/>
                </a:solidFill>
                <a:ea typeface="+mj-ea"/>
                <a:cs typeface="+mj-cs"/>
              </a:rPr>
              <a:t>What students say about ACCA-X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1" b="11273"/>
          <a:stretch/>
        </p:blipFill>
        <p:spPr bwMode="auto">
          <a:xfrm>
            <a:off x="251520" y="1628800"/>
            <a:ext cx="6257116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199" y="1268760"/>
            <a:ext cx="7787209" cy="45365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1800" b="1" dirty="0" smtClean="0">
                <a:solidFill>
                  <a:srgbClr val="FF0000"/>
                </a:solidFill>
              </a:rPr>
              <a:t>On Facebook</a:t>
            </a:r>
          </a:p>
          <a:p>
            <a:pPr>
              <a:spcAft>
                <a:spcPts val="1200"/>
              </a:spcAft>
            </a:pPr>
            <a:endParaRPr lang="en-GB" sz="18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800" b="1" dirty="0" smtClean="0">
                <a:solidFill>
                  <a:srgbClr val="FF0000"/>
                </a:solidFill>
              </a:rPr>
              <a:t>On ACCA-X courses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57064" r="55669" b="34961"/>
          <a:stretch/>
        </p:blipFill>
        <p:spPr bwMode="auto">
          <a:xfrm>
            <a:off x="219879" y="2924944"/>
            <a:ext cx="62579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5074"/>
            <a:ext cx="6010260" cy="17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1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5262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n-GB" sz="3600" b="1" dirty="0">
                <a:solidFill>
                  <a:srgbClr val="F05136"/>
                </a:solidFill>
                <a:latin typeface="+mn-lt"/>
              </a:rPr>
              <a:t>How did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Epigeum</a:t>
            </a:r>
            <a:r>
              <a:rPr lang="en-GB" sz="3200" dirty="0" smtClean="0"/>
              <a:t>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Epigeum</a:t>
            </a:r>
            <a:r>
              <a:rPr lang="en-GB" sz="3200" dirty="0" smtClean="0"/>
              <a:t>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Pedagogy of course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Pedagogy of online tutoring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91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36538" y="188913"/>
            <a:ext cx="8496300" cy="526298"/>
          </a:xfrm>
          <a:prstGeom prst="rect">
            <a:avLst/>
          </a:prstGeom>
          <a:extLst/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05136"/>
                </a:solidFill>
                <a:ea typeface="+mj-ea"/>
                <a:cs typeface="+mj-cs"/>
              </a:defRPr>
            </a:lvl1pPr>
          </a:lstStyle>
          <a:p>
            <a:r>
              <a:rPr lang="en-GB" dirty="0" smtClean="0"/>
              <a:t>What is pedagogy?</a:t>
            </a:r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9911" y="980728"/>
            <a:ext cx="808672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Educational theory – how best to teach (andragogy)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Blooms taxonomy 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ea typeface="ＭＳ Ｐゴシック" charset="0"/>
              </a:rPr>
              <a:t>Domains of learning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Cognitive (mental skills – knowledge)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Affective (emotional – attitude)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Psychomotor (skills – doing)</a:t>
            </a:r>
          </a:p>
          <a:p>
            <a:pPr marL="3429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ea typeface="ＭＳ Ｐゴシック" charset="0"/>
              </a:rPr>
              <a:t>FIA – Cognitive domain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Knowledge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Comprehension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Application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Analysis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Synthesis</a:t>
            </a:r>
          </a:p>
          <a:p>
            <a:pPr marL="800100" lvl="1" indent="-342900" fontAlgn="base">
              <a:spcBef>
                <a:spcPct val="50000"/>
              </a:spcBef>
              <a:spcAft>
                <a:spcPct val="0"/>
              </a:spcAft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rgbClr val="000000"/>
                </a:solidFill>
                <a:ea typeface="ＭＳ Ｐゴシック" charset="0"/>
              </a:rPr>
              <a:t>Evaluation</a:t>
            </a:r>
            <a:endParaRPr lang="en-GB" sz="1600" dirty="0">
              <a:solidFill>
                <a:srgbClr val="000000"/>
              </a:solidFill>
              <a:ea typeface="ＭＳ Ｐゴシック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05036"/>
              </a:solidFill>
              <a:ea typeface="ＭＳ Ｐゴシック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55976" y="4365104"/>
            <a:ext cx="257298" cy="648072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380218" y="5661248"/>
            <a:ext cx="257298" cy="648072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47864" y="51670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Increasing level of difficulty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63117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ENT">
  <a:themeElements>
    <a:clrScheme name="ACC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0000"/>
      </a:accent1>
      <a:accent2>
        <a:srgbClr val="6F2C3F"/>
      </a:accent2>
      <a:accent3>
        <a:srgbClr val="E8927C"/>
      </a:accent3>
      <a:accent4>
        <a:srgbClr val="00A3E0"/>
      </a:accent4>
      <a:accent5>
        <a:srgbClr val="E87722"/>
      </a:accent5>
      <a:accent6>
        <a:srgbClr val="2CD5C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CCA_Presentation" id="{2AD93726-65CC-45C3-B12B-21908DE81618}" vid="{E6CF0E94-6717-4D9A-97E3-AD37CCF360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CA">
    <a:dk1>
      <a:srgbClr val="000000"/>
    </a:dk1>
    <a:lt1>
      <a:srgbClr val="FFFFFF"/>
    </a:lt1>
    <a:dk2>
      <a:srgbClr val="000000"/>
    </a:dk2>
    <a:lt2>
      <a:srgbClr val="FFFFFF"/>
    </a:lt2>
    <a:accent1>
      <a:srgbClr val="E60000"/>
    </a:accent1>
    <a:accent2>
      <a:srgbClr val="6F2C3F"/>
    </a:accent2>
    <a:accent3>
      <a:srgbClr val="E8927C"/>
    </a:accent3>
    <a:accent4>
      <a:srgbClr val="00A3E0"/>
    </a:accent4>
    <a:accent5>
      <a:srgbClr val="E87722"/>
    </a:accent5>
    <a:accent6>
      <a:srgbClr val="2CD5C4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960</Words>
  <Application>Microsoft Office PowerPoint</Application>
  <PresentationFormat>On-screen Show (4:3)</PresentationFormat>
  <Paragraphs>191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STUDENT</vt:lpstr>
      <vt:lpstr>ACCA-X Building High Quality Courses</vt:lpstr>
      <vt:lpstr>Why did ACCA develop ACCA-X?</vt:lpstr>
      <vt:lpstr>Challenge the Status Quo</vt:lpstr>
      <vt:lpstr>PowerPoint Presentation</vt:lpstr>
      <vt:lpstr>ACCA-X: What have we achieved?</vt:lpstr>
      <vt:lpstr>PowerPoint Presentation</vt:lpstr>
      <vt:lpstr>PowerPoint Presentation</vt:lpstr>
      <vt:lpstr>How did we do it?</vt:lpstr>
      <vt:lpstr>PowerPoint Presentation</vt:lpstr>
      <vt:lpstr>PowerPoint Presentation</vt:lpstr>
      <vt:lpstr>PowerPoint Presentation</vt:lpstr>
      <vt:lpstr>Storyboard pedagogy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Quality Courses – content and tutoring</dc:title>
  <dc:creator>Valli Rajagopal</dc:creator>
  <cp:lastModifiedBy>Mark Kenhard </cp:lastModifiedBy>
  <cp:revision>46</cp:revision>
  <dcterms:created xsi:type="dcterms:W3CDTF">2015-08-14T10:56:46Z</dcterms:created>
  <dcterms:modified xsi:type="dcterms:W3CDTF">2016-03-23T15:50:28Z</dcterms:modified>
</cp:coreProperties>
</file>